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dacf9fd5c544901" /><Relationship Type="http://schemas.openxmlformats.org/officeDocument/2006/relationships/extended-properties" Target="/docProps/app.xml" Id="Re0a7197d6a7d45f7" /><Relationship Type="http://schemas.openxmlformats.org/officeDocument/2006/relationships/officeDocument" Target="/ppt/presentation.xml" Id="R12182076087d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93b904fe94ff4"/>
  </p:sldMasterIdLst>
  <p:notesMasterIdLst>
    <p:notesMasterId xmlns:r="http://schemas.openxmlformats.org/officeDocument/2006/relationships" r:id="R1edcaff5b65140bc"/>
  </p:notesMasterIdLst>
  <p:sldIdLst>
    <p:sldId xmlns:r="http://schemas.openxmlformats.org/officeDocument/2006/relationships" id="256" r:id="R20a6edd1accd4643"/>
    <p:sldId xmlns:r="http://schemas.openxmlformats.org/officeDocument/2006/relationships" id="257" r:id="R92081cf6cd4c4c8d"/>
    <p:sldId xmlns:r="http://schemas.openxmlformats.org/officeDocument/2006/relationships" id="258" r:id="R97741219a9d44b0b"/>
    <p:sldId xmlns:r="http://schemas.openxmlformats.org/officeDocument/2006/relationships" id="259" r:id="Ra16169f9ac41430f"/>
    <p:sldId xmlns:r="http://schemas.openxmlformats.org/officeDocument/2006/relationships" id="260" r:id="R3f1c5e85c95545ce"/>
    <p:sldId xmlns:r="http://schemas.openxmlformats.org/officeDocument/2006/relationships" id="261" r:id="R1cb571632aa24e50"/>
    <p:sldId xmlns:r="http://schemas.openxmlformats.org/officeDocument/2006/relationships" id="262" r:id="R4a9b47d81380415f"/>
    <p:sldId xmlns:r="http://schemas.openxmlformats.org/officeDocument/2006/relationships" id="263" r:id="R89d817d889bd466f"/>
    <p:sldId xmlns:r="http://schemas.openxmlformats.org/officeDocument/2006/relationships" id="264" r:id="R307939cfea604491"/>
    <p:sldId xmlns:r="http://schemas.openxmlformats.org/officeDocument/2006/relationships" id="265" r:id="R729a027d5764495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8d095e9c5884039" /><Relationship Type="http://schemas.openxmlformats.org/officeDocument/2006/relationships/slideMaster" Target="/ppt/slideMasters/slideMaster1.xml" Id="R26993b904fe94ff4" /><Relationship Type="http://schemas.openxmlformats.org/officeDocument/2006/relationships/notesMaster" Target="/ppt/notesMasters/notesMaster1.xml" Id="R1edcaff5b65140bc" /><Relationship Type="http://schemas.openxmlformats.org/officeDocument/2006/relationships/presProps" Target="/ppt/presProps.xml" Id="Re1c4acd2f4364f9c" /><Relationship Type="http://schemas.openxmlformats.org/officeDocument/2006/relationships/tableStyles" Target="/ppt/tableStyles.xml" Id="Ra93e4140a888490a" /><Relationship Type="http://schemas.openxmlformats.org/officeDocument/2006/relationships/slide" Target="/ppt/slides/slide1.xml" Id="R20a6edd1accd4643" /><Relationship Type="http://schemas.openxmlformats.org/officeDocument/2006/relationships/slide" Target="/ppt/slides/slide2.xml" Id="R92081cf6cd4c4c8d" /><Relationship Type="http://schemas.openxmlformats.org/officeDocument/2006/relationships/slide" Target="/ppt/slides/slide3.xml" Id="R97741219a9d44b0b" /><Relationship Type="http://schemas.openxmlformats.org/officeDocument/2006/relationships/slide" Target="/ppt/slides/slide4.xml" Id="Ra16169f9ac41430f" /><Relationship Type="http://schemas.openxmlformats.org/officeDocument/2006/relationships/slide" Target="/ppt/slides/slide5.xml" Id="R3f1c5e85c95545ce" /><Relationship Type="http://schemas.openxmlformats.org/officeDocument/2006/relationships/slide" Target="/ppt/slides/slide6.xml" Id="R1cb571632aa24e50" /><Relationship Type="http://schemas.openxmlformats.org/officeDocument/2006/relationships/slide" Target="/ppt/slides/slide7.xml" Id="R4a9b47d81380415f" /><Relationship Type="http://schemas.openxmlformats.org/officeDocument/2006/relationships/slide" Target="/ppt/slides/slide8.xml" Id="R89d817d889bd466f" /><Relationship Type="http://schemas.openxmlformats.org/officeDocument/2006/relationships/slide" Target="/ppt/slides/slide9.xml" Id="R307939cfea604491" /><Relationship Type="http://schemas.openxmlformats.org/officeDocument/2006/relationships/slide" Target="/ppt/slides/slide10.xml" Id="R729a027d5764495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6533aaf89605499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8b7826c75404645" /><Relationship Type="http://schemas.openxmlformats.org/officeDocument/2006/relationships/notesMaster" Target="/ppt/notesMasters/notesMaster1.xml" Id="R3df4fbb874e14a7f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dea0d6c41804667" /><Relationship Type="http://schemas.openxmlformats.org/officeDocument/2006/relationships/notesMaster" Target="/ppt/notesMasters/notesMaster1.xml" Id="Rd4157d1a3d37447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be9d62214474345" /><Relationship Type="http://schemas.openxmlformats.org/officeDocument/2006/relationships/notesMaster" Target="/ppt/notesMasters/notesMaster1.xml" Id="R20e622bd49a0461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1be595329fc45b8" /><Relationship Type="http://schemas.openxmlformats.org/officeDocument/2006/relationships/notesMaster" Target="/ppt/notesMasters/notesMaster1.xml" Id="R74e9bd472559497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e8791b0b66b4994" /><Relationship Type="http://schemas.openxmlformats.org/officeDocument/2006/relationships/notesMaster" Target="/ppt/notesMasters/notesMaster1.xml" Id="Ra7c5162586874b0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e999e96e42d48c2" /><Relationship Type="http://schemas.openxmlformats.org/officeDocument/2006/relationships/notesMaster" Target="/ppt/notesMasters/notesMaster1.xml" Id="Rfb3c52845bbd461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bea163215a84f61" /><Relationship Type="http://schemas.openxmlformats.org/officeDocument/2006/relationships/notesMaster" Target="/ppt/notesMasters/notesMaster1.xml" Id="Rc1c6323752fd40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631dbc327ef43b7" /><Relationship Type="http://schemas.openxmlformats.org/officeDocument/2006/relationships/notesMaster" Target="/ppt/notesMasters/notesMaster1.xml" Id="R47bc72c87bf84fa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d379b0cd769439d" /><Relationship Type="http://schemas.openxmlformats.org/officeDocument/2006/relationships/notesMaster" Target="/ppt/notesMasters/notesMaster1.xml" Id="R6759572ec48f4a7e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cee28c0ce8e4a25" /><Relationship Type="http://schemas.openxmlformats.org/officeDocument/2006/relationships/notesMaster" Target="/ppt/notesMasters/notesMaster1.xml" Id="R866e64dfc13a4a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10.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2.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C:/Users/Zancan/Documents/Codex/2026-08-15/amz-techworks-sites-project-appgprj-6a77f6eb184481918b81e2b3096489ba/work/presentations/assets/amz-one-clinica-dashboard.png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3.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4.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C:/Users/Zancan/Documents/Codex/2026-08-15/amz-techworks-sites-project-appgprj-6a77f6eb184481918b81e2b3096489ba/work/presentations/assets/amz-one-clinica-agenda.png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5.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C:/Users/Zancan/Documents/Codex/2026-08-15/amz-techworks-sites-project-appgprj-6a77f6eb184481918b81e2b3096489ba/work/presentations/assets/amz-one-clinica-pacientes.png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C:/Users/Zancan/Documents/Codex/2026-08-15/amz-techworks-sites-project-appgprj-6a77f6eb184481918b81e2b3096489ba/work/presentations/assets/amz-one-clinica-relatorios.png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6.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C:/Users/Zancan/Documents/Codex/2026-08-15/amz-techworks-sites-project-appgprj-6a77f6eb184481918b81e2b3096489ba/work/presentations/assets/amz-one-clinica-relacionamento.png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7.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  <a:p xmlns:a="http://schemas.openxmlformats.org/drawingml/2006/main">
            <a:r>
              <a:t>- C:/Users/Zancan/Documents/Codex/2026-08-15/amz-techworks-sites-project-appgprj-6a77f6eb184481918b81e2b3096489ba/work/presentations/assets/amz-one-clinica-seguranca.png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Apresentação comercial — slide 9.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D:/01ALESSANDRO/DEVOPS/AMZ Clínica/amz-clinica/README.md</a:t>
            </a:r>
          </a:p>
          <a:p xmlns:a="http://schemas.openxmlformats.org/drawingml/2006/main">
            <a:r>
              <a:t>- D:/01ALESSANDRO/DEVOPS/AMZ Clínica/amz-clinica/src/App.tsx</a:t>
            </a:r>
          </a:p>
          <a:p xmlns:a="http://schemas.openxmlformats.org/drawingml/2006/main">
            <a:r>
              <a:t>- D:/01ALESSANDRO/DEVOPS/AMZ Clínica/amz-clinica/server/index.ts</a:t>
            </a:r>
          </a:p>
          <a:p xmlns:a="http://schemas.openxmlformats.org/drawingml/2006/main">
            <a:r>
              <a:t>- D:/01ALESSANDRO/DEVOPS/AMZ Clínica/amz-clinica/server/db.ts</a:t>
            </a:r>
          </a:p>
          <a:p xmlns:a="http://schemas.openxmlformats.org/drawingml/2006/main">
            <a:r>
              <a:t>- C:/Users/Zancan/Documents/Codex/2026-08-15/amz-techworks-sites-project-appgprj-6a77f6eb184481918b81e2b3096489ba/work/site/public/amz-one-clinica-logo.png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8f52008ca74f5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228cf96dfb445ed" /><Relationship Type="http://schemas.openxmlformats.org/officeDocument/2006/relationships/slideLayout" Target="/ppt/slideLayouts/slideLayout1.xml" Id="R6779531c7d714b2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9531c7d714b2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2e6534b534a50" /><Relationship Type="http://schemas.openxmlformats.org/officeDocument/2006/relationships/image" Target="/ppt/media/image.png" Id="Rd3c8b82b83794280" /><Relationship Type="http://schemas.openxmlformats.org/officeDocument/2006/relationships/notesSlide" Target="/ppt/notesSlides/notesSlide1.xml" Id="Rbdf1c6434bbc4e1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f03f187847e6" /><Relationship Type="http://schemas.openxmlformats.org/officeDocument/2006/relationships/image" Target="/ppt/media/image2.png" Id="R3c249a5f72e34be2" /><Relationship Type="http://schemas.openxmlformats.org/officeDocument/2006/relationships/notesSlide" Target="/ppt/notesSlides/notesSlide10.xml" Id="Rc2ac5d8a514b4c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dd1e63724c12" /><Relationship Type="http://schemas.openxmlformats.org/officeDocument/2006/relationships/image" Target="/ppt/media/image.jpeg" Id="R7fc38715080f4825" /><Relationship Type="http://schemas.openxmlformats.org/officeDocument/2006/relationships/notesSlide" Target="/ppt/notesSlides/notesSlide2.xml" Id="R840388349eef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5962e74444cce" /><Relationship Type="http://schemas.openxmlformats.org/officeDocument/2006/relationships/notesSlide" Target="/ppt/notesSlides/notesSlide3.xml" Id="R5f7d039f13d4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61dfebafd44c2" /><Relationship Type="http://schemas.openxmlformats.org/officeDocument/2006/relationships/image" Target="/ppt/media/image2.jpeg" Id="Rd0c349884c7941f3" /><Relationship Type="http://schemas.openxmlformats.org/officeDocument/2006/relationships/notesSlide" Target="/ppt/notesSlides/notesSlide4.xml" Id="Re83776173bbb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5010c3df432b" /><Relationship Type="http://schemas.openxmlformats.org/officeDocument/2006/relationships/image" Target="/ppt/media/image3.jpeg" Id="R1411a91d00ce4da6" /><Relationship Type="http://schemas.openxmlformats.org/officeDocument/2006/relationships/image" Target="/ppt/media/image4.jpeg" Id="Rc8e64aaff7754596" /><Relationship Type="http://schemas.openxmlformats.org/officeDocument/2006/relationships/notesSlide" Target="/ppt/notesSlides/notesSlide5.xml" Id="Rf912b0354adf43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4baa3c25c45d6" /><Relationship Type="http://schemas.openxmlformats.org/officeDocument/2006/relationships/image" Target="/ppt/media/image5.jpeg" Id="R6cd341da33a84dbf" /><Relationship Type="http://schemas.openxmlformats.org/officeDocument/2006/relationships/notesSlide" Target="/ppt/notesSlides/notesSlide6.xml" Id="R8202394e2974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97d08fb2f4182" /><Relationship Type="http://schemas.openxmlformats.org/officeDocument/2006/relationships/image" Target="/ppt/media/image6.jpeg" Id="Rccfa250a8d424254" /><Relationship Type="http://schemas.openxmlformats.org/officeDocument/2006/relationships/notesSlide" Target="/ppt/notesSlides/notesSlide7.xml" Id="Re518943310b14fa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04458cc94ae3" /><Relationship Type="http://schemas.openxmlformats.org/officeDocument/2006/relationships/notesSlide" Target="/ppt/notesSlides/notesSlide8.xml" Id="R1e71d3af6f94464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3a37ac274eff" /><Relationship Type="http://schemas.openxmlformats.org/officeDocument/2006/relationships/notesSlide" Target="/ppt/notesSlides/notesSlide9.xml" Id="R5135db2d419948d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9A3560-13C1-4C2A-B7B1-33410AD30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A9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39F1E3-FF88-4C77-A19C-19583E685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0"/>
            <a:ext cx="4305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0B243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0BE96D-4071-4393-9CDC-B8FE15470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219200"/>
            <a:ext cx="323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0AA9E8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AB3F6C-0430-4F38-9310-65D2FC355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1581150"/>
            <a:ext cx="2419350" cy="2419350"/>
          </a:xfrm>
          <a:prstGeom xmlns:a="http://schemas.openxmlformats.org/drawingml/2006/main" prst="roundRect">
            <a:avLst>
              <a:gd name="adj" fmla="val 5512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0B2438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c8b82b83794280"/>
          <a:stretch xmlns:a="http://schemas.openxmlformats.org/drawingml/2006/main"/>
        </p:blipFill>
        <p:spPr>
          <a:xfrm xmlns:a="http://schemas.openxmlformats.org/drawingml/2006/main">
            <a:off x="8572500" y="2400300"/>
            <a:ext cx="2343150" cy="781050"/>
          </a:xfrm>
          <a:prstGeom xmlns:a="http://schemas.openxmlformats.org/drawingml/2006/main" prst="roundRect">
            <a:avLst>
              <a:gd name="adj" fmla="val 4065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16B9E03-2A2C-410B-9658-69D8DF6B7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8382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AMZ CLÍNICA</a:t>
            </a:r>
          </a:p>
        </p:txBody>
      </p:sp>
      <p:sp>
        <p:nvSpPr>
          <p:cNvPr id="7" name="deck-title">
            <a:extLst xmlns:a="http://schemas.openxmlformats.org/drawingml/2006/main">
              <a:ext uri="{FF2B5EF4-FFF2-40B4-BE49-F238E27FC236}">
                <a16:creationId xmlns:a16="http://schemas.microsoft.com/office/drawing/2014/main" id="{1E8ADB10-C1B9-40BE-9E58-28546C29E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381125"/>
            <a:ext cx="68580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Gestão clínica que conecta</a:t>
            </a:r>
          </a:p>
          <a:p xmlns:a="http://schemas.openxmlformats.org/drawingml/2006/main">
            <a:pPr algn="l">
              <a:buNone/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agenda, prontuário e</a:t>
            </a:r>
          </a:p>
          <a:p xmlns:a="http://schemas.openxmlformats.org/drawingml/2006/main">
            <a:pPr algn="l">
              <a:buNone/>
              <a:defRPr sz="3900" b="1" i="0">
                <a:solidFill>
                  <a:srgbClr val="FFFFFF"/>
                </a:solidFill>
              </a:defRPr>
            </a:pPr>
            <a:r>
              <a:rPr sz="3900" b="1" i="0">
                <a:solidFill>
                  <a:srgbClr val="FFFFFF"/>
                </a:solidFill>
              </a:rPr>
              <a:t>equipe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3F9289-4D86-46D6-8344-1C7F852EB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5810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0" i="0">
                <a:solidFill>
                  <a:srgbClr val="C8D8E4"/>
                </a:solidFill>
              </a:defRPr>
            </a:pPr>
            <a:r>
              <a:rPr sz="1800" b="0" i="0">
                <a:solidFill>
                  <a:srgbClr val="C8D8E4"/>
                </a:solidFill>
              </a:rPr>
              <a:t>Aplicativo desktop para clínicas e consultórios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6F0529-9EE2-445F-B0A0-7CF260450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293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F9BB0"/>
                </a:solidFill>
              </a:defRPr>
            </a:pPr>
            <a:r>
              <a:rPr sz="1050" b="1" i="0">
                <a:solidFill>
                  <a:srgbClr val="7F9BB0"/>
                </a:solidFill>
              </a:rPr>
              <a:t>APRESENTAÇÃO COMERCIAL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497B6F-4337-4593-BB21-1F3DB1218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3434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AFC5D4"/>
                </a:solidFill>
              </a:defRPr>
            </a:pPr>
            <a:r>
              <a:rPr sz="1200" b="1" i="0">
                <a:solidFill>
                  <a:srgbClr val="AFC5D4"/>
                </a:solidFill>
              </a:rPr>
              <a:t>AMZ Techworks</a:t>
            </a:r>
          </a:p>
        </p:txBody>
      </p:sp>
    </p:spTree>
    <p:extLst>
      <p:ext uri="{BB962C8B-B14F-4D97-AF65-F5344CB8AC3E}">
        <p14:creationId xmlns:p14="http://schemas.microsoft.com/office/powerpoint/2010/main" val="127370394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C32B5F-0EB5-4342-929D-86174B672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A9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7FB400-2695-4636-A738-5A5072E2B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1066800"/>
            <a:ext cx="2171700" cy="2171700"/>
          </a:xfrm>
          <a:prstGeom xmlns:a="http://schemas.openxmlformats.org/drawingml/2006/main" prst="roundRect">
            <a:avLst>
              <a:gd name="adj" fmla="val 6140"/>
            </a:avLst>
          </a:prstGeom>
          <a:solidFill xmlns:a="http://schemas.openxmlformats.org/drawingml/2006/main">
            <a:srgbClr val="071827"/>
          </a:solidFill>
          <a:ln xmlns:a="http://schemas.openxmlformats.org/drawingml/2006/main" w="9525">
            <a:solidFill>
              <a:srgbClr val="071827"/>
            </a:solidFill>
            <a:prstDash val="solid"/>
          </a:ln>
        </p:spPr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249a5f72e34be2"/>
          <a:stretch xmlns:a="http://schemas.openxmlformats.org/drawingml/2006/main"/>
        </p:blipFill>
        <p:spPr>
          <a:xfrm xmlns:a="http://schemas.openxmlformats.org/drawingml/2006/main">
            <a:off x="8477250" y="1803400"/>
            <a:ext cx="2095500" cy="698500"/>
          </a:xfrm>
          <a:prstGeom xmlns:a="http://schemas.openxmlformats.org/drawingml/2006/main" prst="roundRect">
            <a:avLst>
              <a:gd name="adj" fmla="val 4545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D01E13-ADD1-4BE0-BCD3-E4EDA6D62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PRÓXIMO PASSO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3A57AA-50F8-4B41-92CE-AE5870CE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70485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750" b="1" i="0">
                <a:solidFill>
                  <a:srgbClr val="FFFFFF"/>
                </a:solidFill>
              </a:defRPr>
            </a:pPr>
            <a:r>
              <a:rPr sz="3750" b="1" i="0">
                <a:solidFill>
                  <a:srgbClr val="FFFFFF"/>
                </a:solidFill>
              </a:rPr>
              <a:t>Leve sua rotina clínica</a:t>
            </a:r>
          </a:p>
          <a:p xmlns:a="http://schemas.openxmlformats.org/drawingml/2006/main">
            <a:pPr algn="l">
              <a:buNone/>
              <a:defRPr sz="3750" b="1" i="0">
                <a:solidFill>
                  <a:srgbClr val="FFFFFF"/>
                </a:solidFill>
              </a:defRPr>
            </a:pPr>
            <a:r>
              <a:rPr sz="3750" b="1" i="0">
                <a:solidFill>
                  <a:srgbClr val="FFFFFF"/>
                </a:solidFill>
              </a:rPr>
              <a:t>para a demonstração.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B92E95-536E-4A46-9F0E-A30E4C08B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6572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0" i="0">
                <a:solidFill>
                  <a:srgbClr val="C2D4DF"/>
                </a:solidFill>
              </a:defRPr>
            </a:pPr>
            <a:r>
              <a:rPr sz="1650" b="0" i="0">
                <a:solidFill>
                  <a:srgbClr val="C2D4DF"/>
                </a:solidFill>
              </a:rPr>
              <a:t>Vamos percorrer uma jornada de atendimento e mostrar como o AMZ One Clínica conecta as áreas envolvidas.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789C54-AD8A-4E47-BBA6-B7BCFC232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0000"/>
            <a:ext cx="20764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28475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7F48F4-47A2-4C91-8870-D43397083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DF725B-31D5-4F63-9713-B8BAD5FE1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943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Diagnóstico da clínica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7FAA0A-E62F-4403-9674-821773021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3810000"/>
            <a:ext cx="20764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1F789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5E4D58-2A12-4646-9A09-2C9D50026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9624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7577C9-1BFE-44E5-97A2-20CB77737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943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Demonstração guiada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6EE588-EB95-44EC-B52F-01EB2F52A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810000"/>
            <a:ext cx="2076450" cy="685800"/>
          </a:xfrm>
          <a:prstGeom xmlns:a="http://schemas.openxmlformats.org/drawingml/2006/main" prst="roundRect">
            <a:avLst>
              <a:gd name="adj" fmla="val 19444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28475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9B4331-A6DC-4C57-8A6B-44DF12F74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9624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E76F21-729E-4E38-B414-49E79630E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943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FFFFFF"/>
                </a:solidFill>
              </a:defRPr>
            </a:pPr>
            <a:r>
              <a:rPr sz="1275" b="1" i="0">
                <a:solidFill>
                  <a:srgbClr val="FFFFFF"/>
                </a:solidFill>
              </a:rPr>
              <a:t>Escopo de implantação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042B0B-1418-495A-82D8-2E7737F31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8475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970719-A7CF-4CDF-A0DF-51CB238D4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102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AMZ ONE CLÍNICA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59525D-2C09-4F6E-AAA7-63983528B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7429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FFFFFF"/>
                </a:solidFill>
              </a:defRPr>
            </a:pPr>
            <a:r>
              <a:rPr sz="1800" b="1" i="0">
                <a:solidFill>
                  <a:srgbClr val="FFFFFF"/>
                </a:solidFill>
              </a:rPr>
              <a:t>Agenda organizada. Prontuário com contexto. Dados protegidos.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B058AB-3199-4E7F-9418-B4AFFB038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4E0724-C421-4653-A4B0-812B607E4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EA7B9"/>
                </a:solidFill>
              </a:defRPr>
            </a:pPr>
            <a:r>
              <a:rPr sz="825" b="0" i="0">
                <a:solidFill>
                  <a:srgbClr val="8EA7B9"/>
                </a:solidFill>
              </a:rPr>
              <a:t>AMZ One Clínica  |  Apresentação Comercial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983EA8-37E6-424B-BA0F-14A643FE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8EA7B9"/>
                </a:solidFill>
              </a:defRPr>
            </a:pPr>
            <a:r>
              <a:rPr sz="825" b="1" i="0">
                <a:solidFill>
                  <a:srgbClr val="8EA7B9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35616827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EEF3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187F324-B2AF-4451-B272-476F7F52E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0"/>
            <a:ext cx="5048250" cy="6858000"/>
          </a:xfrm>
          <a:prstGeom xmlns:a="http://schemas.openxmlformats.org/drawingml/2006/main" prst="roundRect">
            <a:avLst>
              <a:gd name="adj" fmla="val 264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EF3F6"/>
            </a:solidFill>
            <a:prstDash val="solid"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fc38715080f4825"/>
          <a:stretch xmlns:a="http://schemas.openxmlformats.org/drawingml/2006/main"/>
        </p:blipFill>
        <p:spPr>
          <a:xfrm xmlns:a="http://schemas.openxmlformats.org/drawingml/2006/main">
            <a:off x="7181850" y="1994600"/>
            <a:ext cx="4972050" cy="2868800"/>
          </a:xfrm>
          <a:prstGeom xmlns:a="http://schemas.openxmlformats.org/drawingml/2006/main" prst="roundRect">
            <a:avLst>
              <a:gd name="adj" fmla="val 1916"/>
            </a:avLst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C9DAFC-136A-4D2F-8BF7-68AADA98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3F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15676E-5A1B-4670-AF0C-6FF78C147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O DESAFIO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597120-2B87-4F15-8159-C78489D98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59055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3000" b="1" i="0">
                <a:solidFill>
                  <a:srgbClr val="102333"/>
                </a:solidFill>
              </a:defRPr>
            </a:pPr>
            <a:r>
              <a:rPr sz="3000" b="1" i="0">
                <a:solidFill>
                  <a:srgbClr val="102333"/>
                </a:solidFill>
              </a:rPr>
              <a:t>Quando agenda, prontuário e equipe ficam separados, a clínica perde contexto.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D900FED-A9F2-4A5C-A04A-A7681D275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FDB7A9-8617-422B-8E84-18F54BF75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76225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Informação dispersa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2C846C-C338-4776-A2E4-E992A8A13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067050"/>
            <a:ext cx="4838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Dados de pacientes e atendimentos ficam divididos entre agendas e arquivos.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CC8F89-9422-4149-A48F-76E5C7B24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E15418-04B2-4299-9B6E-1DC628B6E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71475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Conflitos de agenda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95C71F-BE48-472B-95CC-0F6B5B5F1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019550"/>
            <a:ext cx="4838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Horários, retornos e profissionais exigem conferência manual.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6B63CB-0747-4279-BCE2-6BA233E0B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1D9091-D506-4E67-B605-317CF6940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667250"/>
            <a:ext cx="4838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Histórico incompleto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A4F1B5-89BE-4E80-9124-869DB98AB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972050"/>
            <a:ext cx="4838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Decisões clínicas ficam mais difíceis sem continuidade do atendimento.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278AA5-DC78-45FD-9233-8323543E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F7894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45D4AE-9077-4284-A1AF-115D4164F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86450"/>
            <a:ext cx="571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1" i="0">
                <a:solidFill>
                  <a:srgbClr val="155A70"/>
                </a:solidFill>
              </a:defRPr>
            </a:pPr>
            <a:r>
              <a:rPr sz="1425" b="1" i="0">
                <a:solidFill>
                  <a:srgbClr val="155A70"/>
                </a:solidFill>
              </a:rPr>
              <a:t>O AMZ One Clínica cria uma visão única — da recepção ao acompanhamento.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F6471B9-A2F3-4105-8344-BDA00E269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22ABC9-BC7C-4CC7-92B2-F6204505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Clínica  |  Apresentação Comercial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04A158-39CC-43F0-9143-A6ECC0AF9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536809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1EEE2C0-9420-4888-9A3B-C2F96F839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 CLÍNICA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4EAC8F-B405-459F-A78D-A3F5EDDD2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Uma plataforma acompanha a jornada clínica de ponta a ponta.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E3FDDE-B729-49CF-B729-0A2081037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Cada perfil acessa o necessário; a gestão enxerga o conjunto.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F711E16-2710-4904-A294-30C45228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895600"/>
            <a:ext cx="971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7150">
            <a:solidFill>
              <a:srgbClr val="CAD8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6434C6-D490-4AD6-9D5C-009F0033C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BB47FB-D5D4-4F24-93E9-B9BAE3AD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0A9B00B-478B-4566-9BDE-F4E4BAE06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PACIENTES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D40DEE-4B11-4FCD-BB9A-C1FC9DAA6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cadastro • contatos • convênio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6BEFA7-4C13-4697-B253-58B3BD83B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A992B0-EA55-4369-86D1-5BADD9897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1148A6-EF2B-46AF-9EE9-F9D3642AD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AGENDA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E7EDDB-64EA-4950-9960-E43C689CA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data • médico • situação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6FB4A9-5299-4433-BF8D-96F5628AF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BF098E-19F6-4E59-8633-0E6E1AD2D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A685F6-95DD-44E9-ABB7-BE9961CA2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ATENDIMENTO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93064E-579D-4CC8-94E5-EBC8FF2C9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anamnese • exame • conduta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A8E8BCD-3654-4AE9-A448-F110273B7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CA9C6E-BECF-4CE1-B25F-3F5A061DD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E9C29E-8A4B-4945-B8AB-F732D0F00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PRONTUÁRIO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168C83-250C-43D5-9A3B-C7FF09245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histórico • CID • anexos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EC92EEB-023E-4664-9A1B-BB910C6E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F789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336E85-F36E-4EF3-A7DC-9BE650649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DB3BCC-9865-4D1E-8498-6FBEBE94D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EQUIPE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543857-C442-4D1C-A9F1-255F90F28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ocupação • perfis • acesso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813390F-DCB1-4E3B-A2F6-6BB35BC68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686050"/>
            <a:ext cx="419100" cy="4191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AA9E8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7A7FBF4-27C0-4AD3-B5C8-C2247EA3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48900" y="2771775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1" i="0">
                <a:solidFill>
                  <a:srgbClr val="FFFFFF"/>
                </a:solidFill>
              </a:defRPr>
            </a:pPr>
            <a:r>
              <a:rPr sz="1125" b="1" i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2DF44C9-287F-44A5-920E-E16D2D9B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34550" y="335280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02333"/>
                </a:solidFill>
              </a:defRPr>
            </a:pPr>
            <a:r>
              <a:rPr sz="1350" b="1" i="0">
                <a:solidFill>
                  <a:srgbClr val="102333"/>
                </a:solidFill>
              </a:rPr>
              <a:t>GESTÃO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7C80C29-F5B1-47B3-BA7A-DA059D5C4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714750"/>
            <a:ext cx="1581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125" b="0" i="0">
                <a:solidFill>
                  <a:srgbClr val="5D6D7B"/>
                </a:solidFill>
              </a:defRPr>
            </a:pPr>
            <a:r>
              <a:rPr sz="1125" b="0" i="0">
                <a:solidFill>
                  <a:srgbClr val="5D6D7B"/>
                </a:solidFill>
              </a:rPr>
              <a:t>relatórios • segurança • backup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9B4A5B6-D5A5-46F2-A068-337B28372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819650"/>
            <a:ext cx="8915400" cy="876300"/>
          </a:xfrm>
          <a:prstGeom xmlns:a="http://schemas.openxmlformats.org/drawingml/2006/main" prst="roundRect">
            <a:avLst>
              <a:gd name="adj" fmla="val 19565"/>
            </a:avLst>
          </a:prstGeom>
          <a:solidFill xmlns:a="http://schemas.openxmlformats.org/drawingml/2006/main">
            <a:srgbClr val="071827"/>
          </a:solidFill>
          <a:ln xmlns:a="http://schemas.openxmlformats.org/drawingml/2006/main" w="9525">
            <a:solidFill>
              <a:srgbClr val="07182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219C811-4119-4FB2-8764-97522EB12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029200"/>
            <a:ext cx="81534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Relacionamento, auditoria, dados locais e permissões sustentam a operação.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6F727F4-A30D-49FA-AE90-42531543C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5123BDE-BB15-491D-A9EC-B26BBFAFD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Clínica  |  Apresentação Comercial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746792E-B6E8-43A8-A83A-535A6C34F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93795427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EF3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ABEBE8-C478-49C2-823A-3723799D4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 CLÍNICA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C4678C3-09FA-4AF8-A13A-FAD6A25AA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A agenda previne conflitos e organiza consultas e retornos.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6BF789-1588-4EB0-BE43-92E139774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Data, horário, duração, profissional e situação no mesmo agendamento.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AC5A80-3B4C-4D15-9D6B-05F28AFE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639041A-36CE-4D4B-87F5-882EBB055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050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Agendamento completo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5F4177-1A77-4DB8-A0EF-A664E2C77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09850"/>
            <a:ext cx="3409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Paciente, profissional e tipo de consulta ficam no mesmo registro.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1B9875-89DB-4D0B-BC70-E5C09760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C9C4630-E2EF-48AD-9E46-EEA0783B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4099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Conflitos visíveis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0B0499-BFBF-427C-8DA2-DCBA645E9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714750"/>
            <a:ext cx="3409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O sistema ajuda a evitar sobreposição de horários por profissional.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D3DAD1-FB96-4668-9A60-FE8108F04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500" b="1" i="0">
                <a:solidFill>
                  <a:srgbClr val="0AA9E8"/>
                </a:solidFill>
              </a:defRPr>
            </a:pPr>
            <a:r>
              <a:rPr sz="150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E4A937E-B245-4CE5-B368-BFC4DB423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514850"/>
            <a:ext cx="3409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102333"/>
                </a:solidFill>
              </a:defRPr>
            </a:pPr>
            <a:r>
              <a:rPr sz="1650" b="1" i="0">
                <a:solidFill>
                  <a:srgbClr val="102333"/>
                </a:solidFill>
              </a:rPr>
              <a:t>Fluxo assistencial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AB45E1-A4EB-4E43-8E43-363B09F14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819650"/>
            <a:ext cx="3409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Primeira consulta, retorno e situação acompanham a rotina clínica.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0671949-04E2-41DF-B3E4-FA3131468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057400"/>
            <a:ext cx="6591300" cy="3981450"/>
          </a:xfrm>
          <a:prstGeom xmlns:a="http://schemas.openxmlformats.org/drawingml/2006/main" prst="roundRect">
            <a:avLst>
              <a:gd name="adj" fmla="val 334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c349884c7941f3"/>
          <a:srcRect xmlns:a="http://schemas.openxmlformats.org/drawingml/2006/main" l="1871" t="0" r="187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91100" y="2095500"/>
            <a:ext cx="6515100" cy="3905250"/>
          </a:xfrm>
          <a:prstGeom xmlns:a="http://schemas.openxmlformats.org/drawingml/2006/main" prst="roundRect">
            <a:avLst>
              <a:gd name="adj" fmla="val 2439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67E299-F5B0-4E82-B6EE-763B68217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0E076A-4E26-453D-86BA-53CD4848A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Clínica  |  Apresentação Comercial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D215E3-5FC5-4748-8CF7-9D1506D90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3797787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A3A6F6-68C0-4F27-9DA3-EFEE3CA8A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 CLÍNICA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FB74E53-C8DB-4783-B16C-77FEDFD4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Prontuário e gestão trabalham sobre a mesma base.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29EABC-05CB-44F6-8949-AA6383247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O histórico assistencial alimenta o cuidado e a visão operacional.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9215A9E-C723-45A6-AF59-30BD60B9D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81200"/>
            <a:ext cx="5314950" cy="3390900"/>
          </a:xfrm>
          <a:prstGeom xmlns:a="http://schemas.openxmlformats.org/drawingml/2006/main" prst="roundRect">
            <a:avLst>
              <a:gd name="adj" fmla="val 39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11a91d00ce4da6"/>
          <a:srcRect xmlns:a="http://schemas.openxmlformats.org/drawingml/2006/main" l="4405" t="0" r="440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019300"/>
            <a:ext cx="5238750" cy="3314700"/>
          </a:xfrm>
          <a:prstGeom xmlns:a="http://schemas.openxmlformats.org/drawingml/2006/main" prst="roundRect">
            <a:avLst>
              <a:gd name="adj" fmla="val 287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58D575-68DD-4CB6-807A-08D43BAE0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1981200"/>
            <a:ext cx="5314950" cy="3390900"/>
          </a:xfrm>
          <a:prstGeom xmlns:a="http://schemas.openxmlformats.org/drawingml/2006/main" prst="roundRect">
            <a:avLst>
              <a:gd name="adj" fmla="val 39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e64aaff7754596"/>
          <a:srcRect xmlns:a="http://schemas.openxmlformats.org/drawingml/2006/main" l="4405" t="0" r="440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67450" y="2019300"/>
            <a:ext cx="5238750" cy="3314700"/>
          </a:xfrm>
          <a:prstGeom xmlns:a="http://schemas.openxmlformats.org/drawingml/2006/main" prst="roundRect">
            <a:avLst>
              <a:gd name="adj" fmla="val 2874"/>
            </a:avLst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25342A-4788-4663-B9A4-597D3D60C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5245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155A70"/>
                </a:solidFill>
              </a:defRPr>
            </a:pPr>
            <a:r>
              <a:rPr sz="1200" b="1" i="0">
                <a:solidFill>
                  <a:srgbClr val="155A70"/>
                </a:solidFill>
              </a:rPr>
              <a:t>PACIENTE → HISTÓRICO → ATENDIMENTO → ANEXOS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D1B9DF-7B6A-4BFC-A251-0EA53152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5524500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200" b="1" i="0">
                <a:solidFill>
                  <a:srgbClr val="155A70"/>
                </a:solidFill>
              </a:defRPr>
            </a:pPr>
            <a:r>
              <a:rPr sz="1200" b="1" i="0">
                <a:solidFill>
                  <a:srgbClr val="155A70"/>
                </a:solidFill>
              </a:rPr>
              <a:t>AGENDA → EQUIPE → INDICADORES → DECISÃO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D15D5B-EB6B-452A-B1F4-AAE7F1F29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775166D-D3EE-4EE6-BC04-776339841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Clínica  |  Apresentação Comercial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508ADB-18D4-4FC4-89CC-B0EF1CF69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550869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EAE9D6-B3FC-4B61-B4BD-9A6DC31F2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RELACIONAMENTO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43016E-62E1-41F4-BB20-4A283AE9D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101917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FFFFFF"/>
                </a:solidFill>
              </a:defRPr>
            </a:pPr>
            <a:r>
              <a:rPr sz="2700" b="1" i="0">
                <a:solidFill>
                  <a:srgbClr val="FFFFFF"/>
                </a:solidFill>
              </a:rPr>
              <a:t>Aniversários e contatos mantêm o cuidado além da consulta.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F26B6D-554E-49EA-B621-11BAA18A4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1028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B8CDD9"/>
                </a:solidFill>
              </a:defRPr>
            </a:pPr>
            <a:r>
              <a:rPr sz="1350" b="0" i="0">
                <a:solidFill>
                  <a:srgbClr val="B8CDD9"/>
                </a:solidFill>
              </a:rPr>
              <a:t>Calendário, roteiros, gravações e envio pelo WhatsApp em um fluxo organizado.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8B0054-82FC-4F96-AF6C-EC7FA9D71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076450"/>
            <a:ext cx="10896600" cy="3829050"/>
          </a:xfrm>
          <a:prstGeom xmlns:a="http://schemas.openxmlformats.org/drawingml/2006/main" prst="roundRect">
            <a:avLst>
              <a:gd name="adj" fmla="val 3483"/>
            </a:avLst>
          </a:prstGeom>
          <a:solidFill xmlns:a="http://schemas.openxmlformats.org/drawingml/2006/main">
            <a:srgbClr val="0B2438"/>
          </a:solidFill>
          <a:ln xmlns:a="http://schemas.openxmlformats.org/drawingml/2006/main" w="9525">
            <a:solidFill>
              <a:srgbClr val="31546C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d341da33a84dbf"/>
          <a:srcRect xmlns:a="http://schemas.openxmlformats.org/drawingml/2006/main" l="0" t="19945" r="0" b="199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114550"/>
            <a:ext cx="10820400" cy="3752850"/>
          </a:xfrm>
          <a:prstGeom xmlns:a="http://schemas.openxmlformats.org/drawingml/2006/main" prst="roundRect">
            <a:avLst>
              <a:gd name="adj" fmla="val 253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95DCFA-6AA7-468F-BEB2-22A15F491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19800"/>
            <a:ext cx="1009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FFFFFF"/>
                </a:solidFill>
              </a:defRPr>
            </a:pPr>
            <a:r>
              <a:rPr sz="1425" b="1" i="0">
                <a:solidFill>
                  <a:srgbClr val="FFFFFF"/>
                </a:solidFill>
              </a:rPr>
              <a:t>Mais proximidade com histórico de mensagens e contatos pendentes.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1CDB99-78B5-4118-86AC-41E8B25FD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C0474B-F5AF-4283-8A75-83F0B0955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EA7B9"/>
                </a:solidFill>
              </a:defRPr>
            </a:pPr>
            <a:r>
              <a:rPr sz="825" b="0" i="0">
                <a:solidFill>
                  <a:srgbClr val="8EA7B9"/>
                </a:solidFill>
              </a:rPr>
              <a:t>AMZ One Clínica  |  Apresentação Comercial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927371-A75B-4B0B-962F-8B0C097E1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8EA7B9"/>
                </a:solidFill>
              </a:defRPr>
            </a:pPr>
            <a:r>
              <a:rPr sz="825" b="1" i="0">
                <a:solidFill>
                  <a:srgbClr val="8EA7B9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40093786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EEF3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CF985B-6F35-4A55-B4C2-FD7421F76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 CLÍNICA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1F27F80-848F-459D-BEB3-F5973450D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A segurança começa no acesso individual e continua no backup.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944A24-B085-43C7-B9A8-377B7F43C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Perfis, auditoria e cópias protegidas ajudam a preservar a continuidade.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AB038F-37D2-40A5-A4AC-9FB8797AF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24050"/>
            <a:ext cx="7143750" cy="4038600"/>
          </a:xfrm>
          <a:prstGeom xmlns:a="http://schemas.openxmlformats.org/drawingml/2006/main" prst="roundRect">
            <a:avLst>
              <a:gd name="adj" fmla="val 33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fa250a8d424254"/>
          <a:srcRect xmlns:a="http://schemas.openxmlformats.org/drawingml/2006/main" l="0" t="1416" r="0" b="141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962150"/>
            <a:ext cx="7067550" cy="3962400"/>
          </a:xfrm>
          <a:prstGeom xmlns:a="http://schemas.openxmlformats.org/drawingml/2006/main" prst="roundRect">
            <a:avLst>
              <a:gd name="adj" fmla="val 240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AF2D6A-744E-43B4-81E4-54C5E8208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2860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02333"/>
                </a:solidFill>
              </a:defRPr>
            </a:pPr>
            <a:r>
              <a:rPr sz="1800" b="1" i="0">
                <a:solidFill>
                  <a:srgbClr val="102333"/>
                </a:solidFill>
              </a:rPr>
              <a:t>Perfis por função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B7ECBE5-5289-4D32-9A10-2C273FBFC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657475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Saúde, recepção e financeiro veem apenas o necessário.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70A442-C0F4-4EB3-97F0-6EEAF3FC0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31470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5F3F58-4BBF-4B3A-AA44-C251F9336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56235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02333"/>
                </a:solidFill>
              </a:defRPr>
            </a:pPr>
            <a:r>
              <a:rPr sz="1800" b="1" i="0">
                <a:solidFill>
                  <a:srgbClr val="102333"/>
                </a:solidFill>
              </a:rPr>
              <a:t>Trilha de auditoria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5F0D43-4970-40FD-AAD4-89FC7AACF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933825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Autenticações e alterações relevantes ficam registradas.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9E07BB-447D-400F-A93D-06B808B18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59105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D4BBD19-2C11-49A9-BF5A-01174FBA0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838700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800" b="1" i="0">
                <a:solidFill>
                  <a:srgbClr val="102333"/>
                </a:solidFill>
              </a:defRPr>
            </a:pPr>
            <a:r>
              <a:rPr sz="1800" b="1" i="0">
                <a:solidFill>
                  <a:srgbClr val="102333"/>
                </a:solidFill>
              </a:rPr>
              <a:t>Backup protegido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9934A3-DFC9-4899-BE56-735075626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210175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5D6D7B"/>
                </a:solidFill>
              </a:defRPr>
            </a:pPr>
            <a:r>
              <a:rPr sz="1200" b="0" i="0">
                <a:solidFill>
                  <a:srgbClr val="5D6D7B"/>
                </a:solidFill>
              </a:rPr>
              <a:t>Cópias automáticas, verificação e restauração validada.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55BE2E-8AB8-4D38-9B7D-A7F281940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70D027C-0DBA-4421-9D7D-FF349FE9E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Clínica  |  Apresentação Comercial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80237EE-0260-4987-B08A-C699A05E9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7103547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8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4F4108-174D-4C8E-A206-B324DAD12B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0AA9E8"/>
                </a:solidFill>
              </a:defRPr>
            </a:pPr>
            <a:r>
              <a:rPr sz="1050" b="1" i="0">
                <a:solidFill>
                  <a:srgbClr val="0AA9E8"/>
                </a:solidFill>
              </a:rPr>
              <a:t>PROTEÇÃO DE DADOS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DFF0C07-128F-4F3C-8D29-355CE453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8858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850" b="1" i="0">
                <a:solidFill>
                  <a:srgbClr val="FFFFFF"/>
                </a:solidFill>
              </a:defRPr>
            </a:pPr>
            <a:r>
              <a:rPr sz="2850" b="1" i="0">
                <a:solidFill>
                  <a:srgbClr val="FFFFFF"/>
                </a:solidFill>
              </a:rPr>
              <a:t>Controle e continuidade fazem parte da operação clínica.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07FCEBD-4254-4514-8EC1-25AF05C7B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81125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B8CDD9"/>
                </a:solidFill>
              </a:defRPr>
            </a:pPr>
            <a:r>
              <a:rPr sz="1425" b="0" i="0">
                <a:solidFill>
                  <a:srgbClr val="B8CDD9"/>
                </a:solidFill>
              </a:rPr>
              <a:t>A arquitetura local combina perfis, auditoria e rotinas de proteção.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F63B317-D623-456F-ABB8-285860A4F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B4337C-7C87-4674-B3A9-6F9434620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955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Acesso individual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169B7D-DF1D-4A8F-8CD8-7824DD115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288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Cada pessoa utiliza credenciais próprias e sessão expirável.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768D03-5624-4293-A708-7C9384BD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0480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89A14D-AE7B-4505-A514-E1F1ECF98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BB00BFE-CEC5-4C27-9584-5B430B154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0955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SQLite local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68132EA-800D-420B-8516-22A9C6402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4288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Banco e anexos permanecem no ambiente da clínica.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FE36B9-1693-42C0-9477-B3B1D6557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0480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207E12-C6E5-400A-AC49-12005EA21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909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FD7AD86-2626-433E-8A02-546244AC5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3528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Dados assistenciais protegidos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09AF89-E229-4ABA-A200-A4646B404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861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Perfis não assistenciais não recebem prontuário e anexos.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7F2A2C-5658-4C47-8475-5C6C3E87C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053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6B1873-FB15-4A90-875B-F78AA842F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3909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38B2F4A-E63C-471B-9C72-5806A39D2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3528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Backups automáticos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B6DA2B9-281F-44B4-A60B-0D82ECD18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6861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Política diária e retenção configurável organizam as cópias.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8CCE76-6A32-446A-BFF9-2C6C92D42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3053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C4D8D0D-E6FA-42D3-AB0C-47ABCBDAA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482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3AD3F39-FBFB-48CB-ACF8-C05D8C4EE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101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Criptografia AES-256-GCM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8CDD20-473E-4BCD-8326-B2D00711A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Cópias portáteis usam senha e criptografia forte.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62FAB2-20B9-423F-82F5-A1C0A932E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5626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D35B1CB-EC6E-4669-992E-675671642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648200"/>
            <a:ext cx="400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92696DD-5BF6-401F-BC29-9306C22C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61010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650" b="1" i="0">
                <a:solidFill>
                  <a:srgbClr val="FFFFFF"/>
                </a:solidFill>
              </a:defRPr>
            </a:pPr>
            <a:r>
              <a:rPr sz="1650" b="1" i="0">
                <a:solidFill>
                  <a:srgbClr val="FFFFFF"/>
                </a:solidFill>
              </a:rPr>
              <a:t>Restauração com rollback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E3B46B-5E2E-4913-8034-D0B60B4A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4943475"/>
            <a:ext cx="45148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00" b="0" i="0">
                <a:solidFill>
                  <a:srgbClr val="AFC5D4"/>
                </a:solidFill>
              </a:defRPr>
            </a:pPr>
            <a:r>
              <a:rPr sz="1200" b="0" i="0">
                <a:solidFill>
                  <a:srgbClr val="AFC5D4"/>
                </a:solidFill>
              </a:rPr>
              <a:t>A restauração valida a cópia e preserva um ponto de retorno.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6FF5452-8CA7-455F-869E-2BFF5C3E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5562600"/>
            <a:ext cx="4476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4488EF4-D936-48EE-8221-D8F26E411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214059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D39472-A772-4989-8AC9-8F364BE04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8EA7B9"/>
                </a:solidFill>
              </a:defRPr>
            </a:pPr>
            <a:r>
              <a:rPr sz="825" b="0" i="0">
                <a:solidFill>
                  <a:srgbClr val="8EA7B9"/>
                </a:solidFill>
              </a:rPr>
              <a:t>AMZ One Clínica  |  Apresentação Comercial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04D336D-5618-4633-8C31-CDB006A36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8EA7B9"/>
                </a:solidFill>
              </a:defRPr>
            </a:pPr>
            <a:r>
              <a:rPr sz="825" b="1" i="0">
                <a:solidFill>
                  <a:srgbClr val="8EA7B9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201246695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FD01F0-7C2C-4737-A810-598FC43F7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AMZ ONE CLÍNICA</a:t>
            </a:r>
          </a:p>
        </p:txBody>
      </p:sp>
      <p:sp>
        <p:nvSpPr>
          <p:cNvPr id="2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5E60100-356D-4509-A0EC-DD0FDAB4B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8204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2700" b="1" i="0">
                <a:solidFill>
                  <a:srgbClr val="102333"/>
                </a:solidFill>
              </a:defRPr>
            </a:pPr>
            <a:r>
              <a:rPr sz="2700" b="1" i="0">
                <a:solidFill>
                  <a:srgbClr val="102333"/>
                </a:solidFill>
              </a:rPr>
              <a:t>A implantação respeita o fluxo real da clínica.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1A8408-2F8E-40AC-94B2-11889E9CD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19250"/>
            <a:ext cx="1047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0" i="0">
                <a:solidFill>
                  <a:srgbClr val="5D6D7B"/>
                </a:solidFill>
              </a:defRPr>
            </a:pPr>
            <a:r>
              <a:rPr sz="1350" b="0" i="0">
                <a:solidFill>
                  <a:srgbClr val="5D6D7B"/>
                </a:solidFill>
              </a:rPr>
              <a:t>A sequência acompanha equipe, prioridades e maturidade operacional.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D09EB8B-1F82-475B-AB6C-3EF6B3DA6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3143250" cy="2381250"/>
          </a:xfrm>
          <a:prstGeom xmlns:a="http://schemas.openxmlformats.org/drawingml/2006/main" prst="roundRect">
            <a:avLst>
              <a:gd name="adj" fmla="val 7200"/>
            </a:avLst>
          </a:prstGeom>
          <a:solidFill xmlns:a="http://schemas.openxmlformats.org/drawingml/2006/main">
            <a:srgbClr val="EEF3F6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C9955F-FB9C-4433-8E4C-0452E0FC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6479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F7894"/>
                </a:solidFill>
              </a:defRPr>
            </a:pPr>
            <a:r>
              <a:rPr sz="1350" b="1" i="0">
                <a:solidFill>
                  <a:srgbClr val="1F7894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648717-4661-4D98-8251-1AA62E05A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0861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ESSENCIAL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79D9F1-96C8-4F6D-98D4-3BA24A3D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4099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102333"/>
                </a:solidFill>
              </a:defRPr>
            </a:pPr>
            <a:r>
              <a:rPr sz="1950" b="1" i="0">
                <a:solidFill>
                  <a:srgbClr val="102333"/>
                </a:solidFill>
              </a:rPr>
              <a:t>Pacientes e acessos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15B305-1192-41B2-A850-8EC978A3A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886200"/>
            <a:ext cx="2571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5D6D7B"/>
                </a:solidFill>
              </a:defRPr>
            </a:pPr>
            <a:r>
              <a:rPr sz="1275" b="0" i="0">
                <a:solidFill>
                  <a:srgbClr val="5D6D7B"/>
                </a:solidFill>
              </a:rPr>
              <a:t>Cadastros, usuários, perfis e parâmetros.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3272C5-1193-491A-A8F4-2952C5AFB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95500"/>
            <a:ext cx="3143250" cy="2667000"/>
          </a:xfrm>
          <a:prstGeom xmlns:a="http://schemas.openxmlformats.org/drawingml/2006/main" prst="roundRect">
            <a:avLst>
              <a:gd name="adj" fmla="val 6429"/>
            </a:avLst>
          </a:prstGeom>
          <a:solidFill xmlns:a="http://schemas.openxmlformats.org/drawingml/2006/main">
            <a:srgbClr val="E6F3F8"/>
          </a:solidFill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259F0B-FCBA-4D0C-9661-E7BE064B7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3622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1F7894"/>
                </a:solidFill>
              </a:defRPr>
            </a:pPr>
            <a:r>
              <a:rPr sz="1350" b="1" i="0">
                <a:solidFill>
                  <a:srgbClr val="1F7894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E8FE1F4-2CEA-4F54-9BC9-A37DC8C72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80035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F7894"/>
                </a:solidFill>
              </a:defRPr>
            </a:pPr>
            <a:r>
              <a:rPr sz="1050" b="1" i="0">
                <a:solidFill>
                  <a:srgbClr val="1F7894"/>
                </a:solidFill>
              </a:rPr>
              <a:t>ROTINA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B0FFAF-7792-462C-9AD6-2593D1439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1242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102333"/>
                </a:solidFill>
              </a:defRPr>
            </a:pPr>
            <a:r>
              <a:rPr sz="1950" b="1" i="0">
                <a:solidFill>
                  <a:srgbClr val="102333"/>
                </a:solidFill>
              </a:rPr>
              <a:t>Agenda e atendimento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AC42A6-96A8-4677-A026-9C8AC4BC9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600450"/>
            <a:ext cx="2571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5D6D7B"/>
                </a:solidFill>
              </a:defRPr>
            </a:pPr>
            <a:r>
              <a:rPr sz="1275" b="0" i="0">
                <a:solidFill>
                  <a:srgbClr val="5D6D7B"/>
                </a:solidFill>
              </a:rPr>
              <a:t>Consultas, retornos, prontuário e anexos.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EB188D-B31F-4166-8B94-523593455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809750"/>
            <a:ext cx="31432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71827"/>
          </a:solidFill>
          <a:ln xmlns:a="http://schemas.openxmlformats.org/drawingml/2006/main" w="9525">
            <a:solidFill>
              <a:srgbClr val="07182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DFF3962-7C84-4F29-9AA1-FFB642DAD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07645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350" b="1" i="0">
                <a:solidFill>
                  <a:srgbClr val="0AA9E8"/>
                </a:solidFill>
              </a:defRPr>
            </a:pPr>
            <a:r>
              <a:rPr sz="1350" b="1" i="0">
                <a:solidFill>
                  <a:srgbClr val="0AA9E8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AD8468B-42F1-4C58-9C8F-5636DCFAD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514600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8FCDE5"/>
                </a:solidFill>
              </a:defRPr>
            </a:pPr>
            <a:r>
              <a:rPr sz="1050" b="1" i="0">
                <a:solidFill>
                  <a:srgbClr val="8FCDE5"/>
                </a:solidFill>
              </a:rPr>
              <a:t>GESTÃO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E67B305-DD94-413B-8437-E4B7A2F0A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384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950" b="1" i="0">
                <a:solidFill>
                  <a:srgbClr val="FFFFFF"/>
                </a:solidFill>
              </a:defRPr>
            </a:pPr>
            <a:r>
              <a:rPr sz="1950" b="1" i="0">
                <a:solidFill>
                  <a:srgbClr val="FFFFFF"/>
                </a:solidFill>
              </a:rPr>
              <a:t>Indicadores e proteção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733C3BD-3F65-4203-86AC-7574572B4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14700"/>
            <a:ext cx="2571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C2D4DF"/>
                </a:solidFill>
              </a:defRPr>
            </a:pPr>
            <a:r>
              <a:rPr sz="1275" b="0" i="0">
                <a:solidFill>
                  <a:srgbClr val="C2D4DF"/>
                </a:solidFill>
              </a:rPr>
              <a:t>Equipe, relatórios, auditoria e backup.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50A755-DF3D-4559-80BD-B43E4BFE9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715000"/>
            <a:ext cx="857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 i="0">
                <a:solidFill>
                  <a:srgbClr val="155A70"/>
                </a:solidFill>
              </a:defRPr>
            </a:pPr>
            <a:r>
              <a:rPr sz="1500" b="1" i="0">
                <a:solidFill>
                  <a:srgbClr val="155A70"/>
                </a:solidFill>
              </a:rPr>
              <a:t>O escopo é definido a partir da rotina real da clínica.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21F380-3E85-44AB-AFFA-A20C5D29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86525"/>
            <a:ext cx="10820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AD8E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5C92008-6260-4735-84CE-AE2CCB552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53200"/>
            <a:ext cx="476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buNone/>
              <a:defRPr sz="825" b="0" i="0">
                <a:solidFill>
                  <a:srgbClr val="738696"/>
                </a:solidFill>
              </a:defRPr>
            </a:pPr>
            <a:r>
              <a:rPr sz="825" b="0" i="0">
                <a:solidFill>
                  <a:srgbClr val="738696"/>
                </a:solidFill>
              </a:rPr>
              <a:t>AMZ One Clínica  |  Apresentação Comercial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472914-2566-495E-B0AE-9C8E15218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52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825" b="1" i="0">
                <a:solidFill>
                  <a:srgbClr val="738696"/>
                </a:solidFill>
              </a:defRPr>
            </a:pPr>
            <a:r>
              <a:rPr sz="825" b="1" i="0">
                <a:solidFill>
                  <a:srgbClr val="738696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3564364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2026-08-16T05:04:56.8110000Z</dcterms:created>
  <dcterms:modified xsi:type="dcterms:W3CDTF">2026-08-16T05:04:56.8110000Z</dcterms:modified>
</coreProperties>
</file>