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48f4b591e24388" /><Relationship Type="http://schemas.openxmlformats.org/officeDocument/2006/relationships/extended-properties" Target="/docProps/app.xml" Id="R4ea467bb6f3c48ed" /><Relationship Type="http://schemas.openxmlformats.org/officeDocument/2006/relationships/officeDocument" Target="/ppt/presentation.xml" Id="R7b9192ba9e8c43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cb5c4ecbe364f4f"/>
  </p:sldMasterIdLst>
  <p:notesMasterIdLst>
    <p:notesMasterId xmlns:r="http://schemas.openxmlformats.org/officeDocument/2006/relationships" r:id="R054153c671b94cf0"/>
  </p:notesMasterIdLst>
  <p:sldIdLst>
    <p:sldId xmlns:r="http://schemas.openxmlformats.org/officeDocument/2006/relationships" id="256" r:id="R91dbe19bc3af4a41"/>
    <p:sldId xmlns:r="http://schemas.openxmlformats.org/officeDocument/2006/relationships" id="257" r:id="R27716577fe7143d1"/>
    <p:sldId xmlns:r="http://schemas.openxmlformats.org/officeDocument/2006/relationships" id="258" r:id="Rbba7202a2d0b4bc6"/>
    <p:sldId xmlns:r="http://schemas.openxmlformats.org/officeDocument/2006/relationships" id="259" r:id="R8b5d99079b1e478c"/>
    <p:sldId xmlns:r="http://schemas.openxmlformats.org/officeDocument/2006/relationships" id="260" r:id="R764453bf4cdf4f2c"/>
    <p:sldId xmlns:r="http://schemas.openxmlformats.org/officeDocument/2006/relationships" id="261" r:id="R87ede12b714045f0"/>
    <p:sldId xmlns:r="http://schemas.openxmlformats.org/officeDocument/2006/relationships" id="262" r:id="R0c9c055f6c6e46d0"/>
    <p:sldId xmlns:r="http://schemas.openxmlformats.org/officeDocument/2006/relationships" id="263" r:id="Ree69679e63dd45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dc423da333d4ff6" /><Relationship Type="http://schemas.openxmlformats.org/officeDocument/2006/relationships/slideMaster" Target="/ppt/slideMasters/slideMaster1.xml" Id="Rfcb5c4ecbe364f4f" /><Relationship Type="http://schemas.openxmlformats.org/officeDocument/2006/relationships/notesMaster" Target="/ppt/notesMasters/notesMaster1.xml" Id="R054153c671b94cf0" /><Relationship Type="http://schemas.openxmlformats.org/officeDocument/2006/relationships/presProps" Target="/ppt/presProps.xml" Id="R2cd6697cdf6d42bd" /><Relationship Type="http://schemas.openxmlformats.org/officeDocument/2006/relationships/tableStyles" Target="/ppt/tableStyles.xml" Id="R60db426c39544438" /><Relationship Type="http://schemas.openxmlformats.org/officeDocument/2006/relationships/slide" Target="/ppt/slides/slide1.xml" Id="R91dbe19bc3af4a41" /><Relationship Type="http://schemas.openxmlformats.org/officeDocument/2006/relationships/slide" Target="/ppt/slides/slide2.xml" Id="R27716577fe7143d1" /><Relationship Type="http://schemas.openxmlformats.org/officeDocument/2006/relationships/slide" Target="/ppt/slides/slide3.xml" Id="Rbba7202a2d0b4bc6" /><Relationship Type="http://schemas.openxmlformats.org/officeDocument/2006/relationships/slide" Target="/ppt/slides/slide4.xml" Id="R8b5d99079b1e478c" /><Relationship Type="http://schemas.openxmlformats.org/officeDocument/2006/relationships/slide" Target="/ppt/slides/slide5.xml" Id="R764453bf4cdf4f2c" /><Relationship Type="http://schemas.openxmlformats.org/officeDocument/2006/relationships/slide" Target="/ppt/slides/slide6.xml" Id="R87ede12b714045f0" /><Relationship Type="http://schemas.openxmlformats.org/officeDocument/2006/relationships/slide" Target="/ppt/slides/slide7.xml" Id="R0c9c055f6c6e46d0" /><Relationship Type="http://schemas.openxmlformats.org/officeDocument/2006/relationships/slide" Target="/ppt/slides/slide8.xml" Id="Ree69679e63dd45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c24d493d724f5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dc1da4c3554f41" /><Relationship Type="http://schemas.openxmlformats.org/officeDocument/2006/relationships/notesMaster" Target="/ppt/notesMasters/notesMaster1.xml" Id="Rc0e10376bf484f4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3256c630e14232" /><Relationship Type="http://schemas.openxmlformats.org/officeDocument/2006/relationships/notesMaster" Target="/ppt/notesMasters/notesMaster1.xml" Id="Rbe48857fa1df47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002cf641cf4933" /><Relationship Type="http://schemas.openxmlformats.org/officeDocument/2006/relationships/notesMaster" Target="/ppt/notesMasters/notesMaster1.xml" Id="R26d90a1d733142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730537518a34b35" /><Relationship Type="http://schemas.openxmlformats.org/officeDocument/2006/relationships/notesMaster" Target="/ppt/notesMasters/notesMaster1.xml" Id="R9fbf5c5707ab42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7057e3872cb4d79" /><Relationship Type="http://schemas.openxmlformats.org/officeDocument/2006/relationships/notesMaster" Target="/ppt/notesMasters/notesMaster1.xml" Id="Rbdd905990919457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0ea85dab0843df" /><Relationship Type="http://schemas.openxmlformats.org/officeDocument/2006/relationships/notesMaster" Target="/ppt/notesMasters/notesMaster1.xml" Id="R3196b2ffbb3d4bf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2afa93eeca4440" /><Relationship Type="http://schemas.openxmlformats.org/officeDocument/2006/relationships/notesMaster" Target="/ppt/notesMasters/notesMaster1.xml" Id="Rff9d12e77f4b4aa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d63d0a662a74b62" /><Relationship Type="http://schemas.openxmlformats.org/officeDocument/2006/relationships/notesMaster" Target="/ppt/notesMasters/notesMaster1.xml" Id="R6b6a29408be143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Apresentar o serviço de desenvolvimento personalizado de Expert Advisors para MetaTrader. O conteúdo não promete resultados financeiros.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Explique que automação transforma critérios previamente definidos em eventos verificáveis. A decisão de usar uma estratégia pertence ao cliente.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os tópicos como possibilidades de escopo, não como funcionalidades garantidas antes da análise técnica.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duração, entregáveis e condições de suporte dependem do escopo aprovado e devem ser combinados na proposta.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lista é ilustrativa. Parâmetros específicos serão confirmados após análise de viabilidade e formalização do escopo.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Ensaios em histórico e conta de demonstração não replicam todos os fatores da conta real. Execução, custos, liquidez e condições do intermediário podem variar.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Peça materiais que descrevam o comportamento esperado, sem solicitar senhas de conta ou credenciais de negociação.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 contato inicial serve para entender a estratégia e discutir viabilidade, escopo, prazo e proposta. Não solicitar credenciais de conta.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6a28eaabe5422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d45b56aed54df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2022ae610d432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054d4b532748f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a8b586d03e412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709ad0ffa74d4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0FF2CB1-BF8F-4ADE-BD4A-B10F4FD326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42BE3B4-9EE3-42A5-8488-3BF608DC206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B1C425F-206C-4515-B398-920C0BBDBD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C177766-5C2D-4D07-9CD1-B06E873B80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920AC20-0D2F-40A9-9180-0AF6C7BA968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65ACE95-857D-430A-B339-9B020B766A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5ABC3ED-85BD-494D-B7FC-A6055AC6243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5CB9D01-E04A-4D7D-94CD-6AC2D7BC77E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E4C6301-DA81-414E-B6C3-179979B82E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4EF825A-D30B-4E1D-9883-38BCFA2CD34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695b5e1c85a4467" /><Relationship Type="http://schemas.openxmlformats.org/officeDocument/2006/relationships/slideLayout" Target="/ppt/slideLayouts/slideLayout1.xml" Id="Rac4497cb5c434015" /><Relationship Type="http://schemas.openxmlformats.org/officeDocument/2006/relationships/slideLayout" Target="/ppt/slideLayouts/slideLayout2.xml" Id="Ra7880edb380049e5" /><Relationship Type="http://schemas.openxmlformats.org/officeDocument/2006/relationships/slideLayout" Target="/ppt/slideLayouts/slideLayout3.xml" Id="R4dc33a491afc4429" /><Relationship Type="http://schemas.openxmlformats.org/officeDocument/2006/relationships/slideLayout" Target="/ppt/slideLayouts/slideLayout4.xml" Id="R8678ced117af451d" /><Relationship Type="http://schemas.openxmlformats.org/officeDocument/2006/relationships/slideLayout" Target="/ppt/slideLayouts/slideLayout5.xml" Id="R2735f0b96fd94081" /><Relationship Type="http://schemas.openxmlformats.org/officeDocument/2006/relationships/slideLayout" Target="/ppt/slideLayouts/slideLayout6.xml" Id="R3b983c068cb9451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4497cb5c434015"/>
    <p:sldLayoutId xmlns:r="http://schemas.openxmlformats.org/officeDocument/2006/relationships" id="2147483650" r:id="Ra7880edb380049e5"/>
    <p:sldLayoutId xmlns:r="http://schemas.openxmlformats.org/officeDocument/2006/relationships" id="2147483651" r:id="R4dc33a491afc4429"/>
    <p:sldLayoutId xmlns:r="http://schemas.openxmlformats.org/officeDocument/2006/relationships" id="2147483652" r:id="R8678ced117af451d"/>
    <p:sldLayoutId xmlns:r="http://schemas.openxmlformats.org/officeDocument/2006/relationships" id="2147483653" r:id="R2735f0b96fd94081"/>
    <p:sldLayoutId xmlns:r="http://schemas.openxmlformats.org/officeDocument/2006/relationships" id="2147483654" r:id="R3b983c068cb9451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ad3e6fc9ae4c2b" /><Relationship Type="http://schemas.openxmlformats.org/officeDocument/2006/relationships/image" Target="/ppt/media/image.png" Id="R03e5ba55b30b479f" /><Relationship Type="http://schemas.openxmlformats.org/officeDocument/2006/relationships/notesSlide" Target="/ppt/notesSlides/notesSlide1.xml" Id="Ra589cee8cfa346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a8606c6f2f4ed4" /><Relationship Type="http://schemas.openxmlformats.org/officeDocument/2006/relationships/notesSlide" Target="/ppt/notesSlides/notesSlide2.xml" Id="Rd811dac3b09847b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189ed50c514620" /><Relationship Type="http://schemas.openxmlformats.org/officeDocument/2006/relationships/notesSlide" Target="/ppt/notesSlides/notesSlide3.xml" Id="R774a1334d38e4b2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c2824d41e74326" /><Relationship Type="http://schemas.openxmlformats.org/officeDocument/2006/relationships/image" Target="/ppt/media/image2.png" Id="R0caae915e6db4c06" /><Relationship Type="http://schemas.openxmlformats.org/officeDocument/2006/relationships/notesSlide" Target="/ppt/notesSlides/notesSlide4.xml" Id="R02c33a2d49da4cc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c1a6bc51fb479a" /><Relationship Type="http://schemas.openxmlformats.org/officeDocument/2006/relationships/notesSlide" Target="/ppt/notesSlides/notesSlide5.xml" Id="Rb8a413c1270645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01c278875844cd" /><Relationship Type="http://schemas.openxmlformats.org/officeDocument/2006/relationships/notesSlide" Target="/ppt/notesSlides/notesSlide6.xml" Id="R2cd290de1dbd434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5944782a5d4e00" /><Relationship Type="http://schemas.openxmlformats.org/officeDocument/2006/relationships/notesSlide" Target="/ppt/notesSlides/notesSlide7.xml" Id="R1de59364b6cd4cf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76a3514e554da7" /><Relationship Type="http://schemas.openxmlformats.org/officeDocument/2006/relationships/notesSlide" Target="/ppt/notesSlides/notesSlide8.xml" Id="R8dcbb3c12a484e6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3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512F23-448B-483B-9828-73925825AB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e5ba55b30b479f"/>
          <a:srcRect xmlns:a="http://schemas.openxmlformats.org/drawingml/2006/main" l="19515" t="0" r="1951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762500" y="0"/>
            <a:ext cx="7429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74547D-37DD-4D65-A74B-FEC3A1D4E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505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32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2E7482-5C1F-4E44-8FF7-103A27465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95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D0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698E92-9762-4DEE-8FE2-645ED1D43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333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AMZ TECHWORKS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861636-B18D-4867-B448-88180805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71650"/>
            <a:ext cx="45243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6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Robôs sob medida</a:t>
            </a:r>
          </a:p>
          <a:p xmlns:a="http://schemas.openxmlformats.org/drawingml/2006/main">
            <a:pPr algn="l">
              <a:defRPr sz="36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para MetaTrader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A46285-BE25-470C-8451-D5439DD1D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00450"/>
            <a:ext cx="4095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Sua estratégia traduzida em regras claras,</a:t>
            </a:r>
          </a:p>
          <a:p xmlns:a="http://schemas.openxmlformats.org/drawingml/2006/main">
            <a:pPr algn="l">
              <a:defRPr sz="16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parâmetros e código para o MetaTrader.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BE964E-A150-4005-9419-911CECAD9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9650"/>
            <a:ext cx="3429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B2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331865-C111-4777-A7D1-D5B0FDFF0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381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DESENVOLVIMENTO PERSONALIZADO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251E73-1C7B-4925-867F-49F60286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0275"/>
            <a:ext cx="381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Apresentação comercial</a:t>
            </a:r>
          </a:p>
        </p:txBody>
      </p:sp>
    </p:spTree>
    <p:extLst>
      <p:ext uri="{BB962C8B-B14F-4D97-AF65-F5344CB8AC3E}">
        <p14:creationId xmlns:p14="http://schemas.microsoft.com/office/powerpoint/2010/main" val="12557101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3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BBF489-65B5-4618-9D89-445C8FDC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381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AMZ TECHWORKS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E16E1A-D73E-48A2-92A4-97DF00D85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57200"/>
            <a:ext cx="9525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DF23AF-B990-42FB-8568-C4C710DD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09575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A PROPOSTA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2AB0AE-45FD-456C-BD2E-B0194DA4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Automação começa com regras compreendidas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154029-941D-4572-AC92-F86663BF2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954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O robô executa instruções especificadas pelo cliente dentro do ambiente MetaTrader.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732ABB-CCCA-4D88-87FB-FC3D5CDDD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246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CCD3B3-0D7B-4C7A-A658-4B33E2C7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7048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Robôs MetaTrader sob medida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DE5AF8-C05D-47DA-B01E-966BC34A2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6376B3-DB33-40EF-A5C0-F8662E59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447925"/>
            <a:ext cx="4333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O projeto parte da lógica da estratégia.</a:t>
            </a:r>
          </a:p>
          <a:p xmlns:a="http://schemas.openxmlformats.org/drawingml/2006/main">
            <a:pPr algn="l">
              <a:defRPr sz="18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Cada condição precisa ser objetiva o bastante para ser configurada, desenvolvida e verificada.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B49C91-0588-48BD-910D-4943A2D43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667000"/>
            <a:ext cx="16764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AC9F4B-C9AB-48D8-B987-81A52A6AA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8384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0D03DA-1A60-4F14-9281-E64FC358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190875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Gatilho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8A404D-063F-44D8-874B-1D94C6E02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552825"/>
            <a:ext cx="1333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Condição prevista na estratégia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F4CE19-5F6A-42F5-98F1-A9A722FFD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371850"/>
            <a:ext cx="285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B2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D4565B-DC82-49B7-B408-9E58A0381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667000"/>
            <a:ext cx="16764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8A8083-8808-4ECA-8FE9-1F9B3B05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8384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42AC4C-A70E-42A9-853A-C9C0ECB43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190875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Validação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9828D6-FAAC-42F3-A516-C4DAA60B0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552825"/>
            <a:ext cx="1333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Filtros e limites acordados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305C97-B1C4-4429-960F-5C262C3CC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1175" y="3371850"/>
            <a:ext cx="285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B2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446B07-C60F-433F-B255-A6A34C18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667000"/>
            <a:ext cx="1676400" cy="1485900"/>
          </a:xfrm>
          <a:prstGeom xmlns:a="http://schemas.openxmlformats.org/drawingml/2006/main" prst="roundRect">
            <a:avLst>
              <a:gd name="adj" fmla="val 5128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837FD4-7E03-4A77-A376-E9329A507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384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6784C1-12A8-4DFF-8DD2-0CBD7174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190875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Ação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FFC27D-B8F9-417B-A37B-F240BF26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552825"/>
            <a:ext cx="1333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Ordem executada pelo EA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9A886B-5214-4D70-A504-100F67E4A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91050"/>
            <a:ext cx="10801350" cy="695325"/>
          </a:xfrm>
          <a:prstGeom xmlns:a="http://schemas.openxmlformats.org/drawingml/2006/main" prst="roundRect">
            <a:avLst>
              <a:gd name="adj" fmla="val 10959"/>
            </a:avLst>
          </a:prstGeom>
          <a:solidFill xmlns:a="http://schemas.openxmlformats.org/drawingml/2006/main">
            <a:srgbClr val="142F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94E310-E6CC-48BF-9422-C3F78371D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800600"/>
            <a:ext cx="103060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A estratégia, os parâmetros e as decisões de uso permanecem sob responsabilidade do cliente.</a:t>
            </a:r>
          </a:p>
        </p:txBody>
      </p:sp>
    </p:spTree>
    <p:extLst>
      <p:ext uri="{BB962C8B-B14F-4D97-AF65-F5344CB8AC3E}">
        <p14:creationId xmlns:p14="http://schemas.microsoft.com/office/powerpoint/2010/main" val="11073159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3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8AB571-FF8C-4665-8727-DF564F8D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381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AMZ TECHWORKS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199520-1380-4CFE-A944-FF683C066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57200"/>
            <a:ext cx="9525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A0E403-D7D5-444A-9976-96E73681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09575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ESCOPO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9417B8-CA6D-456F-A88E-D35B5009B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O que pode entrar no escopo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72192E-67EC-4024-8D95-7940E92A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954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Cada componente é detalhado antes do desenvolvimento e depende das regras aprovadas para o projeto.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D0EDC8-FC84-4184-8BFA-96439FC6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246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271032-F33C-48E2-ABFC-C56D3ED54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7048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Robôs MetaTrader sob medida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7E73D9-7571-43AB-9DA7-7103EDE5A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8B64EA-B0EF-4D82-88C1-E7B4269E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71725"/>
            <a:ext cx="108013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B357B0-6DD1-4ED9-9CB6-D609D994C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8127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D46988-8BBF-407F-8291-EF357B0EB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514600"/>
            <a:ext cx="2781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Sinais e indicadores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DE35BE-B0B7-40C4-82A5-041B797FF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514600"/>
            <a:ext cx="6810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Indicadores existentes ou regras combinadas, conforme disponibilidade e especificação.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BF1236-EB08-4A93-B50C-40840A52C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38500"/>
            <a:ext cx="108013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B1D2F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753A0F-267F-4B03-8AB8-B5FE1C22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480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FB9BC1-AEB0-4EBB-8374-15B48FC3B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381375"/>
            <a:ext cx="2781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Entradas e saídas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01930B-0AAA-4A88-90CC-4D627DD7E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81375"/>
            <a:ext cx="6810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Critérios para abrir, ajustar ou encerrar uma posição.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16A7A5-F21B-4BF6-946D-5123628F9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105275"/>
            <a:ext cx="108013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F5D5EE-2FC7-4589-8E06-4AE1E233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148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D2C2EE-E0AE-463A-A542-DB034F741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48150"/>
            <a:ext cx="2781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Filtros operacionais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297362-A7AA-470C-B301-DE55966A4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248150"/>
            <a:ext cx="6810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Ativo, período gráfico, horário e condições de mercado previstos pelo cliente.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E3EF19-D7C0-4591-8952-2558C9B99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72050"/>
            <a:ext cx="108013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B1D2F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5EBDB4-32C7-419F-A910-81C57258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1816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66BF0C-BC2F-4C67-B0B2-C2AAD6D3D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114925"/>
            <a:ext cx="2781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Gestão e limites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DB5C15-2699-4650-9EDD-F2B1F2359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114925"/>
            <a:ext cx="6810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Parâmetros de volume, exposição e limites operacionais acordados no escopo.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094C4F-65B8-41B2-A24F-D9AD6951A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62650"/>
            <a:ext cx="990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E9B24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E9B24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9B24F"/>
                </a:solidFill>
                <a:latin typeface="Arial"/>
                <a:ea typeface="Arial"/>
                <a:cs typeface="Arial"/>
              </a:rPr>
              <a:t>A plataforma e a versão do MetaTrader são definidas na etapa de descoberta.</a:t>
            </a:r>
          </a:p>
        </p:txBody>
      </p:sp>
    </p:spTree>
    <p:extLst>
      <p:ext uri="{BB962C8B-B14F-4D97-AF65-F5344CB8AC3E}">
        <p14:creationId xmlns:p14="http://schemas.microsoft.com/office/powerpoint/2010/main" val="14638253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3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F481D4-86A8-4402-B639-9727DA431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381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AMZ TECHWORKS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38D916-9F94-40F2-A01D-384A31053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57200"/>
            <a:ext cx="9525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428F77-6B1D-4937-A0A6-24F90D846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09575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DESENVOLVIMENTO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C8F3F5-030C-41DF-95B1-C4A1B4B62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Da estratégia ao Expert Advisor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AF88C0-D8EF-48AE-BDA9-EB788FC9C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954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Um fluxo curto mantém requisitos, implementação e validação alinhados.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AD4F6B-0785-4002-A209-203FD821C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246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68105C-EF3B-438C-B181-63F1E6C81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7048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Robôs MetaTrader sob medida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416938-81BB-4350-AC6A-649FA12AB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73E626-3AE4-4A88-981A-CB3C165258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aae915e6db4c06"/>
          <a:stretch xmlns:a="http://schemas.openxmlformats.org/drawingml/2006/main"/>
        </p:blipFill>
        <p:spPr>
          <a:xfrm xmlns:a="http://schemas.openxmlformats.org/drawingml/2006/main">
            <a:off x="1094859" y="2352675"/>
            <a:ext cx="2896633" cy="36195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C23C08-7012-4649-A266-93EBEA7B2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2428875"/>
            <a:ext cx="285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D0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8580E7-3A37-4956-8A35-89034359B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409825"/>
            <a:ext cx="5905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1 · Descoberta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C0DA41-AB52-4352-AEAE-ED21D6850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733675"/>
            <a:ext cx="600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Reunimos ativos, períodos, condições e exemplos de operação.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2F3F38-F372-41C4-859C-19A4BEA7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3305175"/>
            <a:ext cx="285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E9F27E-BBA6-49E1-977E-1EE7FEFD9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286125"/>
            <a:ext cx="5905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2 · Especificação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2E6532-4DDE-43AC-811F-BB27EB397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609975"/>
            <a:ext cx="600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Registramos regras, parâmetros e o comportamento esperado.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706387-CD64-44AA-8337-F3AA36CF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4181475"/>
            <a:ext cx="285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610C79-B4DC-41DE-9949-6DAE1CE63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4162425"/>
            <a:ext cx="5905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3 · Implementação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DB2165-0BF6-4862-9757-89C67B00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4486275"/>
            <a:ext cx="600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Codificamos o Expert Advisor para a plataforma definida.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8AE776-8B81-44CD-B155-FBB3F6681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5057775"/>
            <a:ext cx="28575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A3AB0E-EBCD-4B38-A7D3-77B9C8725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5038725"/>
            <a:ext cx="5905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4 · Verificação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360704-8984-466A-81F4-437B9C1E2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5362575"/>
            <a:ext cx="600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Compilamos e apoiamos testes em ambiente de demonstração.</a:t>
            </a:r>
          </a:p>
        </p:txBody>
      </p:sp>
    </p:spTree>
    <p:extLst>
      <p:ext uri="{BB962C8B-B14F-4D97-AF65-F5344CB8AC3E}">
        <p14:creationId xmlns:p14="http://schemas.microsoft.com/office/powerpoint/2010/main" val="16854617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3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34BFEAA-4BDE-4950-845C-99FC55BB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381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AMZ TECHWORKS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406A19-25F7-4F9E-B14F-37A67B10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57200"/>
            <a:ext cx="9525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A8079E-30ED-4B15-907D-FB24C88A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09575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PARÂMETROS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CF611E-1A05-4678-9718-183242F98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Parâmetros e limites documentados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52A20F-82D6-482C-B29D-B0B4746FA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954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As opções visíveis no robô acompanham as escolhas de configuração previstas no projeto.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2BBE92-4674-4436-BB87-B0723475E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246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D20412-8FD1-46B8-B2F3-D63C4390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7048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Robôs MetaTrader sob medida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4DB5C6-FC52-4F16-ABF5-5A0319DBE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293DB2-61F5-4014-BA2F-86070104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476500"/>
            <a:ext cx="3333750" cy="2762250"/>
          </a:xfrm>
          <a:prstGeom xmlns:a="http://schemas.openxmlformats.org/drawingml/2006/main" prst="roundRect">
            <a:avLst>
              <a:gd name="adj" fmla="val 2759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B5FA4C-C9C0-4171-B57D-222BCD0F0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7051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TEMPO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14F96E-6E77-44D3-86D4-46354FCE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95625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Quando operar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594355-FD3A-41D9-9E3B-DC5B62E8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70522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B2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944D1E-19EA-4F94-8DC3-17EE007F9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3638550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Períodos gráficos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FBFD1A-B4DF-4F75-B763-3C00E85DC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114800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D0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9292A3-C73F-48A1-A8A1-44A0A4801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4048125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Janelas de horário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8E378B-14B2-4011-ADC4-567A97935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5243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D0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1996E7-15AA-46E7-87A9-50AE51768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4457700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Dias e condições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8705EE-A94D-42D2-B17D-05027B454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476500"/>
            <a:ext cx="3333750" cy="2762250"/>
          </a:xfrm>
          <a:prstGeom xmlns:a="http://schemas.openxmlformats.org/drawingml/2006/main" prst="roundRect">
            <a:avLst>
              <a:gd name="adj" fmla="val 2759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AE9C8B-5995-4373-8E96-2EB33D72F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051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EXECUÇÃO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179E4A-98A4-45F4-9967-3343C63C9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095625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Como operar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BF1269-7390-4884-9C58-176528A7E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70522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B2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A6CB10-0C2A-442C-97EF-8DC18F89C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3638550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Volume e ajustes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97E178-008F-45BB-BF6B-031CB57CC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114800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D0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61BCD7-F810-4905-A97E-9DE9E34B5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4048125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Regras de entrada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A96697-EC43-431E-9B47-DFB929E00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5243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D0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39F1FFA-EA80-4BD0-8F80-A44C51DDE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4457700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Critérios de saída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5E8C8F-652A-468B-8DED-938AFC6A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476500"/>
            <a:ext cx="3333750" cy="2762250"/>
          </a:xfrm>
          <a:prstGeom xmlns:a="http://schemas.openxmlformats.org/drawingml/2006/main" prst="roundRect">
            <a:avLst>
              <a:gd name="adj" fmla="val 2759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56C7A29-7EF0-4CA9-B9A0-17BBEB45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7051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CONTROLES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E3F7898-118F-4568-8B95-6C63C63DF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095625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Quais limites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00D4289-2CF4-43A7-A194-56CE7C388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70522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B2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DB102CB-127A-4289-8CF6-3BC2E5053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3638550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Limites acordados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5FAFEA7-C61E-4935-963A-17DA612F9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114800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D0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B08C880-F48D-4643-8429-6744B9DF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048125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Condições para pausar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F47B9B8-9DA3-4B22-88CF-CBF68213D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524375"/>
            <a:ext cx="66675" cy="66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D0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3486F64-5912-4D46-A026-CEF20A097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457700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Parâmetros de risco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B67EBF0-37B2-4032-A154-C0A82E054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10225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0">
                <a:solidFill>
                  <a:srgbClr val="E9B24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E9B24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9B24F"/>
                </a:solidFill>
                <a:latin typeface="Arial"/>
                <a:ea typeface="Arial"/>
                <a:cs typeface="Arial"/>
              </a:rPr>
              <a:t>Exemplos ilustrativos. Os controles são definidos e estimados conforme a estratégia.</a:t>
            </a:r>
          </a:p>
        </p:txBody>
      </p:sp>
    </p:spTree>
    <p:extLst>
      <p:ext uri="{BB962C8B-B14F-4D97-AF65-F5344CB8AC3E}">
        <p14:creationId xmlns:p14="http://schemas.microsoft.com/office/powerpoint/2010/main" val="20641335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3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97FD24-2420-4E8D-B35A-F75DE9A75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381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AMZ TECHWORKS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3F7F93-D510-40B0-BF2E-BA4C4EEA4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57200"/>
            <a:ext cx="9525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22FECD-6D5E-4075-916B-385C75B3F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09575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VERIFICAÇÃO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64566A-9064-4D6E-8428-11682F46E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Validação técnica antes do uso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20F7B0-7B38-4454-AC30-C8F38C09C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954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Testes ajudam a encontrar problemas de implementação; não comprovam desempenho futuro.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700778-165D-4F3F-8A81-96AD5E89B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246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B50386-A784-4677-9266-657D1F05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7048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Robôs MetaTrader sob medida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D10B97-A07E-4FFC-83FB-FBB6E6091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DCD971-7104-4F55-89F9-FD2D8E3EA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571750"/>
            <a:ext cx="3276600" cy="1924050"/>
          </a:xfrm>
          <a:prstGeom xmlns:a="http://schemas.openxmlformats.org/drawingml/2006/main" prst="roundRect">
            <a:avLst>
              <a:gd name="adj" fmla="val 3960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E23B4A-610E-44EE-98A1-29FDBD4AF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622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D0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8CE344-7873-4322-8BBA-4B20AB449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38450"/>
            <a:ext cx="3429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975" b="1">
                <a:solidFill>
                  <a:srgbClr val="07132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75" b="1">
                <a:solidFill>
                  <a:srgbClr val="071321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7132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B9A88D-6198-4D26-A135-C93935F83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95650"/>
            <a:ext cx="2895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Compilação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4895EA-FE70-45BB-A6CA-6B5A8C981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90950"/>
            <a:ext cx="2895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Verificar a geração do arquivo e corrigir erros técnicos.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8CD054-D3EB-45B5-A48F-A9C2499E3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571750"/>
            <a:ext cx="3276600" cy="1924050"/>
          </a:xfrm>
          <a:prstGeom xmlns:a="http://schemas.openxmlformats.org/drawingml/2006/main" prst="roundRect">
            <a:avLst>
              <a:gd name="adj" fmla="val 3960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E71037-367D-48F4-AECD-1F823C78B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622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D0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6B262E-4493-4317-9363-5A05C3194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38450"/>
            <a:ext cx="3429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975" b="1">
                <a:solidFill>
                  <a:srgbClr val="07132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75" b="1">
                <a:solidFill>
                  <a:srgbClr val="071321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7132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6EA688-2711-472A-AC41-580A4C33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295650"/>
            <a:ext cx="2895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Testes controlados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0F708C-C953-483B-A84C-6ACEA3AB4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90950"/>
            <a:ext cx="2895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Revisar o comportamento com cenários e dados disponíveis.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D256A4-FB00-44C2-8E10-CD2F62EBF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571750"/>
            <a:ext cx="3276600" cy="1924050"/>
          </a:xfrm>
          <a:prstGeom xmlns:a="http://schemas.openxmlformats.org/drawingml/2006/main" prst="roundRect">
            <a:avLst>
              <a:gd name="adj" fmla="val 3960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DD6128-7D04-4B1B-A6EA-25BB1EE8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622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AD0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0EAAE1-7A05-4FE6-97FF-EBD0FAF38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38450"/>
            <a:ext cx="3429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975" b="1">
                <a:solidFill>
                  <a:srgbClr val="07132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75" b="1">
                <a:solidFill>
                  <a:srgbClr val="071321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7132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4B62D4-6498-4ABA-912F-D9C5DAB49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295650"/>
            <a:ext cx="2895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Conta demo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E3EA6C-5314-4997-B9E8-7701BB4E5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790950"/>
            <a:ext cx="2895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Observar execução no ambiente do cliente antes de considerar conta real.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DCF5E9-E85A-49CC-B97A-938A68C77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10801350" cy="762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2B2418"/>
          </a:solidFill>
          <a:ln xmlns:a="http://schemas.openxmlformats.org/drawingml/2006/main" w="9525">
            <a:solidFill>
              <a:srgbClr val="765C2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2549B0-8D74-4FD0-87C7-838C285F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238750"/>
            <a:ext cx="1030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1">
                <a:solidFill>
                  <a:srgbClr val="F5D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F5D5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5D58A"/>
                </a:solidFill>
                <a:latin typeface="Arial"/>
                <a:ea typeface="Arial"/>
                <a:cs typeface="Arial"/>
              </a:rPr>
              <a:t>Mercado financeiro envolve risco de perdas. O robô não garante rentabilidade nem elimina riscos.</a:t>
            </a:r>
          </a:p>
        </p:txBody>
      </p:sp>
    </p:spTree>
    <p:extLst>
      <p:ext uri="{BB962C8B-B14F-4D97-AF65-F5344CB8AC3E}">
        <p14:creationId xmlns:p14="http://schemas.microsoft.com/office/powerpoint/2010/main" val="17265366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3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EAF07B0-F183-4E4F-874A-A03A784EC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381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AMZ TECHWORKS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D576DF-A98D-46FF-A8F9-421390658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57200"/>
            <a:ext cx="9525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5DCE7-C87E-4AA2-89B2-400C3F183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09575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INÍCIO DO PROJETO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B63CE7-FC36-4D68-8D59-87DBDF654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95350"/>
            <a:ext cx="10820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O que precisamos para estimar o projeto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F10330-B2C3-4FFE-99FB-A5141C2C1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954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Uma especificação objetiva reduz dúvidas durante o desenvolvimento.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9BCB01-70A1-411B-802D-A091EB4A2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246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2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6210F5-2B47-4D9B-B20E-C89FD5492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7048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Robôs MetaTrader sob medida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166F34-0257-40EF-AA7D-0B4FA072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0E00CE-B0AE-43D8-980F-5892F1413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419350"/>
            <a:ext cx="52197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DD422B-E970-4D10-87A0-E5F6993CA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717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6F993F-375D-45CA-A305-8ACAF235A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543175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Plataforma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F2BAEE-F4A2-44BF-B817-7AC91C378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819400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Versão do MetaTrader e intermediário utilizado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98B733-4C87-43A5-99DB-792F2F28C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19350"/>
            <a:ext cx="52197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521370-9F0A-4CE5-85EA-02860F0E4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5717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3B8769-EC22-47BB-8FA8-1C36127CD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543175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Mercado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B27AC8-AB37-40F2-99B6-86F827D6C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819400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Ativos e períodos gráficos considerados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BC5490-42B2-40C2-B0EE-088BF969B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52197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313FC0-0682-4A97-BF91-1DBBB3DF0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385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D3C998-5C6A-4562-B073-F40B83B11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609975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Regras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7CA5DA-9298-4761-AC8F-651A1E70F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886200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Exemplos de entrada, saída e situações de espera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EDC9AE-A2C2-4BAB-8FD2-DD7FDC138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86150"/>
            <a:ext cx="52197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4B3916-C750-49DE-BA59-4D1C25B4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6385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AFABAE-149B-49E6-A605-AEFBD4122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609975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Limites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CE733A-0080-49D9-B8FC-CAD4B9D71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886200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Parâmetros operacionais e restrições desejadas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69965F-FC0C-4355-B47E-446DE5490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52950"/>
            <a:ext cx="52197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5E59B3-FC60-4119-8E35-94B292561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7053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7E2449-4BE3-4508-AA64-DFA062465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676775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Referências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A2FD092-F85A-4B56-A492-AE70CDF82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953000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Indicadores, fórmulas ou arquivos relevantes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2530497-23F1-4235-9956-28595BFB4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552950"/>
            <a:ext cx="52197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B1D2F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FFFA126-2E5C-4E6E-B836-F54FF42F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4714875"/>
            <a:ext cx="4705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>
                <a:solidFill>
                  <a:srgbClr val="E9B24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E9B24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E9B24F"/>
                </a:solidFill>
                <a:latin typeface="Arial"/>
                <a:ea typeface="Arial"/>
                <a:cs typeface="Arial"/>
              </a:rPr>
              <a:t>Sem uma regra mensurável?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D65ED99-7B9A-4897-A45A-BE8A3F77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4991100"/>
            <a:ext cx="466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Podemos começar organizando a lógica em requisitos verificáveis.</a:t>
            </a:r>
          </a:p>
        </p:txBody>
      </p:sp>
    </p:spTree>
    <p:extLst>
      <p:ext uri="{BB962C8B-B14F-4D97-AF65-F5344CB8AC3E}">
        <p14:creationId xmlns:p14="http://schemas.microsoft.com/office/powerpoint/2010/main" val="427210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3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B877EB-5986-4011-BCA9-B43E8791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D0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0C53DE-DF3C-4EDD-A22E-E64D054F3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AMZ TECHWORKS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D11F98-30B9-4D5B-92BC-EF9B4E147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609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0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Conte a sua estratégia.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66145A-678D-48FA-B4D2-AFD5FB7C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05050"/>
            <a:ext cx="51911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Vamos avaliar o escopo e propor os próximos passos para o desenvolvimento do seu robô MetaTrader.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58EB50-85FF-4E57-9E42-C3539DFD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6235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FF4353-2DE0-4EAB-AB65-F6697BB5F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752850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WHATSAPP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71A657-A249-4076-BAF3-844FE58E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04812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+55 (54) 99185-1705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704EEB-9163-4357-8662-E972FCC1C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95825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714F37-FB8F-46C7-A616-8D3D6BEBB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886325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E-MAIL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F19103-7B98-4856-A44E-0AE98D8E5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5181600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amzsistemas@hotmail.com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36B73F-9461-49DE-BE6D-F45B05035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36207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2AD0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2AD0D4"/>
                </a:solidFill>
                <a:latin typeface="Arial"/>
                <a:ea typeface="Arial"/>
                <a:cs typeface="Arial"/>
              </a:rPr>
              <a:t>PRÓXIMOS PASSOS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D41978-9AA1-4657-B655-1D692D72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876425"/>
            <a:ext cx="47625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1C700E-FB0B-4F9C-A16E-0BE341163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20955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E9B24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E9B24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9B24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789E42-37F3-4236-8D02-42ECD384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2066925"/>
            <a:ext cx="36766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Analisar as regras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953EA1-7DB7-47F8-B982-12EC25BE3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876550"/>
            <a:ext cx="47625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F62F3B-8637-459C-B984-3BBEA304C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3095625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E9B24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E9B24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9B24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E4ACEA-78CA-4ACD-A6B3-97EE4750D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3067050"/>
            <a:ext cx="36766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Definir o escopo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E0E5C3-7362-4F92-8721-7CEA35F94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876675"/>
            <a:ext cx="47625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10273A"/>
          </a:solidFill>
          <a:ln xmlns:a="http://schemas.openxmlformats.org/drawingml/2006/main" w="9525">
            <a:solidFill>
              <a:srgbClr val="294257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FA2144-22AE-4F96-B96B-5F0998FF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40957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E9B24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E9B24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9B24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A5A10D-F438-4501-8F68-6FDC6F0A2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4067175"/>
            <a:ext cx="36766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4F7F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4F7FA"/>
                </a:solidFill>
                <a:latin typeface="Arial"/>
                <a:ea typeface="Arial"/>
                <a:cs typeface="Arial"/>
              </a:rPr>
              <a:t>Apresentar a proposta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ADF362-CFAA-40B4-886A-3324DF560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133975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F5D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F5D58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5D58A"/>
                </a:solidFill>
                <a:latin typeface="Arial"/>
                <a:ea typeface="Arial"/>
                <a:cs typeface="Arial"/>
              </a:rPr>
              <a:t>O robô não garante ganhos. Operações podem causar perdas; valide em conta demo e entenda os riscos.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E90D6D-DD53-4498-8A97-8122A2C88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19825"/>
            <a:ext cx="933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B7C4CF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B7C4CF"/>
                </a:solidFill>
                <a:latin typeface="Arial"/>
                <a:ea typeface="Arial"/>
                <a:cs typeface="Arial"/>
              </a:rPr>
              <a:t>AMZ Techworks  ·  Desenvolvimento de software sob medida</a:t>
            </a:r>
          </a:p>
        </p:txBody>
      </p:sp>
    </p:spTree>
    <p:extLst>
      <p:ext uri="{BB962C8B-B14F-4D97-AF65-F5344CB8AC3E}">
        <p14:creationId xmlns:p14="http://schemas.microsoft.com/office/powerpoint/2010/main" val="10065077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2026-10-10T19:47:30.0520000Z</dcterms:created>
  <dcterms:modified xsi:type="dcterms:W3CDTF">2026-10-10T19:47:30.0520000Z</dcterms:modified>
</coreProperties>
</file>