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1d6d00caad430a" /><Relationship Type="http://schemas.openxmlformats.org/officeDocument/2006/relationships/extended-properties" Target="/docProps/app.xml" Id="R23b8cb007afd4ea5" /><Relationship Type="http://schemas.openxmlformats.org/officeDocument/2006/relationships/officeDocument" Target="/ppt/presentation.xml" Id="Rd400eb0fc022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608a0b7ca45ad"/>
  </p:sldMasterIdLst>
  <p:notesMasterIdLst>
    <p:notesMasterId xmlns:r="http://schemas.openxmlformats.org/officeDocument/2006/relationships" r:id="R2d9552755af444c3"/>
  </p:notesMasterIdLst>
  <p:sldIdLst>
    <p:sldId xmlns:r="http://schemas.openxmlformats.org/officeDocument/2006/relationships" id="256" r:id="R00f26cc250494378"/>
    <p:sldId xmlns:r="http://schemas.openxmlformats.org/officeDocument/2006/relationships" id="257" r:id="Rc22ae7b4f40b4eed"/>
    <p:sldId xmlns:r="http://schemas.openxmlformats.org/officeDocument/2006/relationships" id="258" r:id="R92e6a239f02a4433"/>
    <p:sldId xmlns:r="http://schemas.openxmlformats.org/officeDocument/2006/relationships" id="259" r:id="R6e761286f6674198"/>
    <p:sldId xmlns:r="http://schemas.openxmlformats.org/officeDocument/2006/relationships" id="260" r:id="Rf091271dbf034289"/>
    <p:sldId xmlns:r="http://schemas.openxmlformats.org/officeDocument/2006/relationships" id="261" r:id="R4ab7953167dd4a72"/>
    <p:sldId xmlns:r="http://schemas.openxmlformats.org/officeDocument/2006/relationships" id="262" r:id="R3bd4a914b74c4603"/>
    <p:sldId xmlns:r="http://schemas.openxmlformats.org/officeDocument/2006/relationships" id="263" r:id="R6a5c38bf05e94a2f"/>
    <p:sldId xmlns:r="http://schemas.openxmlformats.org/officeDocument/2006/relationships" id="264" r:id="R8c68968ababe4b12"/>
    <p:sldId xmlns:r="http://schemas.openxmlformats.org/officeDocument/2006/relationships" id="265" r:id="Rffc0ce7d0c4042e4"/>
    <p:sldId xmlns:r="http://schemas.openxmlformats.org/officeDocument/2006/relationships" id="266" r:id="R882058d38f09460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01b6687cf840d3" /><Relationship Type="http://schemas.openxmlformats.org/officeDocument/2006/relationships/slideMaster" Target="/ppt/slideMasters/slideMaster1.xml" Id="R848608a0b7ca45ad" /><Relationship Type="http://schemas.openxmlformats.org/officeDocument/2006/relationships/notesMaster" Target="/ppt/notesMasters/notesMaster1.xml" Id="R2d9552755af444c3" /><Relationship Type="http://schemas.openxmlformats.org/officeDocument/2006/relationships/presProps" Target="/ppt/presProps.xml" Id="R8154bd85fc0b446c" /><Relationship Type="http://schemas.openxmlformats.org/officeDocument/2006/relationships/tableStyles" Target="/ppt/tableStyles.xml" Id="R6f9f223a46a346c9" /><Relationship Type="http://schemas.openxmlformats.org/officeDocument/2006/relationships/slide" Target="/ppt/slides/slide1.xml" Id="R00f26cc250494378" /><Relationship Type="http://schemas.openxmlformats.org/officeDocument/2006/relationships/slide" Target="/ppt/slides/slide2.xml" Id="Rc22ae7b4f40b4eed" /><Relationship Type="http://schemas.openxmlformats.org/officeDocument/2006/relationships/slide" Target="/ppt/slides/slide3.xml" Id="R92e6a239f02a4433" /><Relationship Type="http://schemas.openxmlformats.org/officeDocument/2006/relationships/slide" Target="/ppt/slides/slide4.xml" Id="R6e761286f6674198" /><Relationship Type="http://schemas.openxmlformats.org/officeDocument/2006/relationships/slide" Target="/ppt/slides/slide5.xml" Id="Rf091271dbf034289" /><Relationship Type="http://schemas.openxmlformats.org/officeDocument/2006/relationships/slide" Target="/ppt/slides/slide6.xml" Id="R4ab7953167dd4a72" /><Relationship Type="http://schemas.openxmlformats.org/officeDocument/2006/relationships/slide" Target="/ppt/slides/slide7.xml" Id="R3bd4a914b74c4603" /><Relationship Type="http://schemas.openxmlformats.org/officeDocument/2006/relationships/slide" Target="/ppt/slides/slide8.xml" Id="R6a5c38bf05e94a2f" /><Relationship Type="http://schemas.openxmlformats.org/officeDocument/2006/relationships/slide" Target="/ppt/slides/slide9.xml" Id="R8c68968ababe4b12" /><Relationship Type="http://schemas.openxmlformats.org/officeDocument/2006/relationships/slide" Target="/ppt/slides/slide10.xml" Id="Rffc0ce7d0c4042e4" /><Relationship Type="http://schemas.openxmlformats.org/officeDocument/2006/relationships/slide" Target="/ppt/slides/slide11.xml" Id="R882058d38f09460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d9ab287529848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5f586d6870a4724" /><Relationship Type="http://schemas.openxmlformats.org/officeDocument/2006/relationships/notesMaster" Target="/ppt/notesMasters/notesMaster1.xml" Id="R1cec5e106c89498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523770ff6624275" /><Relationship Type="http://schemas.openxmlformats.org/officeDocument/2006/relationships/notesMaster" Target="/ppt/notesMasters/notesMaster1.xml" Id="Rce46987ef9584b1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536fcbc4e5842d3" /><Relationship Type="http://schemas.openxmlformats.org/officeDocument/2006/relationships/notesMaster" Target="/ppt/notesMasters/notesMaster1.xml" Id="R79ee9f481e4546a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4902503db2841aa" /><Relationship Type="http://schemas.openxmlformats.org/officeDocument/2006/relationships/notesMaster" Target="/ppt/notesMasters/notesMaster1.xml" Id="R2d1d11a728c24c2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c7cdadc291444f3" /><Relationship Type="http://schemas.openxmlformats.org/officeDocument/2006/relationships/notesMaster" Target="/ppt/notesMasters/notesMaster1.xml" Id="R3bd70c885fa54a1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301f7373f1a4803" /><Relationship Type="http://schemas.openxmlformats.org/officeDocument/2006/relationships/notesMaster" Target="/ppt/notesMasters/notesMaster1.xml" Id="R3c8eb3cb91304b5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5e3da41ff44515" /><Relationship Type="http://schemas.openxmlformats.org/officeDocument/2006/relationships/notesMaster" Target="/ppt/notesMasters/notesMaster1.xml" Id="R2ce8a5a089ff416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3ca747e6f64c0d" /><Relationship Type="http://schemas.openxmlformats.org/officeDocument/2006/relationships/notesMaster" Target="/ppt/notesMasters/notesMaster1.xml" Id="R0204dac237fa47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44466f4320c4b41" /><Relationship Type="http://schemas.openxmlformats.org/officeDocument/2006/relationships/notesMaster" Target="/ppt/notesMasters/notesMaster1.xml" Id="R47ce41bc26f94bc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b794b5653164660" /><Relationship Type="http://schemas.openxmlformats.org/officeDocument/2006/relationships/notesMaster" Target="/ppt/notesMasters/notesMaster1.xml" Id="Ra8bec7491fd74b4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8d0e5f1c80c4131" /><Relationship Type="http://schemas.openxmlformats.org/officeDocument/2006/relationships/notesMaster" Target="/ppt/notesMasters/notesMaster1.xml" Id="Rc192b5014f0d4d7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Abra pela visão: menos ilhas operacionais e mais fluidez para a equipe inteira.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posicionamento local-first e módulos do produto (acesso em 2026-08-24).</a:t>
            </a:r>
          </a:p>
          <a:p xmlns:a="http://schemas.openxmlformats.org/drawingml/2006/main">
            <a:r>
              <a:t>- D:/01ALESSANDRO/DEVOPS/AMZZest/assets/brand/amz-app-icon.png — ativo oficial de marca.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C:/Users/Zancan/Documents/Codex/2026-08-24/amz-techworks-sites-project-appgprj-6a77f6eb184481918b81e2b3096489ba/work/amzzest-deck/assets/overview.png — captura real do ambiente local de demonstração.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Mostre o ecossistema como interfaces especializadas que compartilham a mesma operação.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desktop Windows, Atendimento Android, KDS Android, servidor local e painel remoto (acesso em 2026-08-24).</a:t>
            </a:r>
          </a:p>
          <a:p xmlns:a="http://schemas.openxmlformats.org/drawingml/2006/main">
            <a:r>
              <a:t>- D:/01ALESSANDRO/DEVOPS/AMZZest/assets/brand/amz-app-icon.png — ativo oficial de marca.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Encerre com um convite simples: demonstrar o produto na realidade operacional do prospect.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escopo e posicionamento do AMZZest (acesso em 2026-08-24).</a:t>
            </a:r>
          </a:p>
          <a:p xmlns:a="http://schemas.openxmlformats.org/drawingml/2006/main">
            <a:r>
              <a:t>- D:/01ALESSANDRO/DEVOPS/AMZZest/assets/brand/amz-techworks-logo.png — logo oficial.</a:t>
            </a:r>
          </a:p>
          <a:p xmlns:a="http://schemas.openxmlformats.org/drawingml/2006/main">
            <a:r>
              <a:t>- D:/01ALESSANDRO/DEVOPS/AMZZest/assets/brand/amz-app-icon.png — ícone oficial.</a:t>
            </a:r>
          </a:p>
          <a:p xmlns:a="http://schemas.openxmlformats.org/drawingml/2006/main">
            <a:r>
              <a:t>- Site AMZ Techworks — contatos comerciais fornecidos no projeto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Apresente as fricções como uma cadeia. Não use métricas; conecte cada problema à experiência vivida pelo restaurante.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escopo integrado do produto e fluxos operacionais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Mostre que o valor está na continuidade entre as áreas, não em uma coleção de telas isoladas.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módulos desktop, Atendimento Android, KDS Android, caixa, estoque e painel remoto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tela para demonstrar que a interface privilegia leitura rápida, ação e estado do servidor.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C:/Users/Zancan/Documents/Codex/2026-08-24/amz-techworks-sites-project-appgprj-6a77f6eb184481918b81e2b3096489ba/work/amzzest-deck/assets/overview.png — captura real do ambiente local de demonstração.</a:t>
            </a:r>
          </a:p>
          <a:p xmlns:a="http://schemas.openxmlformats.org/drawingml/2006/main">
            <a:r>
              <a:t>- D:/01ALESSANDRO/DEVOPS/AMZZest/README.md — painel desktop e operação local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Mostre o fluxo como uma sequência simples que acompanha o serviço do início ao fim.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C:/Users/Zancan/Documents/Codex/2026-08-24/amz-techworks-sites-project-appgprj-6a77f6eb184481918b81e2b3096489ba/work/amzzest-deck/assets/salon.png — captura real do mapa de mesas.</a:t>
            </a:r>
          </a:p>
          <a:p xmlns:a="http://schemas.openxmlformats.org/drawingml/2006/main">
            <a:r>
              <a:t>- D:/01ALESSANDRO/DEVOPS/AMZZest/README.md — abertura, transferência, agrupamento e divisão de comandas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Conecte o que é vendido ao que está disponível. Evite prometer automações além das já implementadas.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C:/Users/Zancan/Documents/Codex/2026-08-24/amz-techworks-sites-project-appgprj-6a77f6eb184481918b81e2b3096489ba/work/amzzest-deck/assets/menu.png — captura real do cardápio.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C:/Users/Zancan/Documents/Codex/2026-08-24/amz-techworks-sites-project-appgprj-6a77f6eb184481918b81e2b3096489ba/work/amzzest-deck/assets/stock.png — captura real do estoque.</a:t>
            </a:r>
          </a:p>
          <a:p xmlns:a="http://schemas.openxmlformats.org/drawingml/2006/main">
            <a:r>
              <a:t>- D:/01ALESSANDRO/DEVOPS/AMZZest/README.md — cardápio, fotos, praças de produção e estoque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Mostre que o caixa recebe o resultado da jornada, mantendo o fechamento dentro da mesma plataforma.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C:/Users/Zancan/Documents/Codex/2026-08-24/amz-techworks-sites-project-appgprj-6a77f6eb184481918b81e2b3096489ba/work/amzzest-deck/assets/cash.png — captura real da tela de caixa.</a:t>
            </a:r>
          </a:p>
          <a:p xmlns:a="http://schemas.openxmlformats.org/drawingml/2006/main">
            <a:r>
              <a:t>- D:/01ALESSANDRO/DEVOPS/AMZZest/README.md — múltiplos caixas, taxa, desconto e pagamentos mistos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Explique a resiliência em três momentos. Não descreva operação totalmente offline além do que está documentado.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WebSocket, reconexão automática, rascunhos Room, KDS degradado e filas persistentes de sincronização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Reforce que o controle combina acesso, autorização e evidência operacional.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D:/01ALESSANDRO/DEVOPS/AMZZest/README.md — PIN, dispositivos, RBAC, auditoria, backups e MFA TOTP no painel remoto (acesso em 2026-08-24).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5458b524948e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1554edb7b4c4499" /><Relationship Type="http://schemas.openxmlformats.org/officeDocument/2006/relationships/slideLayout" Target="/ppt/slideLayouts/slideLayout1.xml" Id="R4e461cc45c144d9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61cc45c144d9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5fdc299ee4f4d" /><Relationship Type="http://schemas.openxmlformats.org/officeDocument/2006/relationships/image" Target="/ppt/media/image.jpeg" Id="Rf96e6465412e405d" /><Relationship Type="http://schemas.openxmlformats.org/officeDocument/2006/relationships/image" Target="/ppt/media/image.png" Id="R6fb7ec34b2864d42" /><Relationship Type="http://schemas.openxmlformats.org/officeDocument/2006/relationships/notesSlide" Target="/ppt/notesSlides/notesSlide1.xml" Id="R6ba7936fe1a844d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a35f3c6d4a22" /><Relationship Type="http://schemas.openxmlformats.org/officeDocument/2006/relationships/image" Target="/ppt/media/image2.png" Id="R5ba5d5456a674b1f" /><Relationship Type="http://schemas.openxmlformats.org/officeDocument/2006/relationships/notesSlide" Target="/ppt/notesSlides/notesSlide10.xml" Id="Ra1e07160e7744f6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6131a5bc24919" /><Relationship Type="http://schemas.openxmlformats.org/officeDocument/2006/relationships/image" Target="/ppt/media/image3.png" Id="Rec267e515da9453c" /><Relationship Type="http://schemas.openxmlformats.org/officeDocument/2006/relationships/image" Target="/ppt/media/image4.png" Id="R1bcdecf46d2a46d8" /><Relationship Type="http://schemas.openxmlformats.org/officeDocument/2006/relationships/notesSlide" Target="/ppt/notesSlides/notesSlide11.xml" Id="Re4d189ff659d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27bbc4fa4d1a" /><Relationship Type="http://schemas.openxmlformats.org/officeDocument/2006/relationships/notesSlide" Target="/ppt/notesSlides/notesSlide2.xml" Id="Rd7c7085d7408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e0b1a8fc4e4d" /><Relationship Type="http://schemas.openxmlformats.org/officeDocument/2006/relationships/notesSlide" Target="/ppt/notesSlides/notesSlide3.xml" Id="R042277ca7f04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7d60a020842bc" /><Relationship Type="http://schemas.openxmlformats.org/officeDocument/2006/relationships/image" Target="/ppt/media/image2.jpeg" Id="Radf240df45c243f9" /><Relationship Type="http://schemas.openxmlformats.org/officeDocument/2006/relationships/notesSlide" Target="/ppt/notesSlides/notesSlide4.xml" Id="Reaa038336109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9654e7b74c0f" /><Relationship Type="http://schemas.openxmlformats.org/officeDocument/2006/relationships/image" Target="/ppt/media/image3.jpeg" Id="R01fb48d5f33e40bb" /><Relationship Type="http://schemas.openxmlformats.org/officeDocument/2006/relationships/notesSlide" Target="/ppt/notesSlides/notesSlide5.xml" Id="Rab2491211796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f4d0301843f2" /><Relationship Type="http://schemas.openxmlformats.org/officeDocument/2006/relationships/image" Target="/ppt/media/image4.jpeg" Id="R7577e31166404a86" /><Relationship Type="http://schemas.openxmlformats.org/officeDocument/2006/relationships/image" Target="/ppt/media/image5.jpeg" Id="R82270943ae95431a" /><Relationship Type="http://schemas.openxmlformats.org/officeDocument/2006/relationships/notesSlide" Target="/ppt/notesSlides/notesSlide6.xml" Id="R2d6a7cdec946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ea4b71a342ed" /><Relationship Type="http://schemas.openxmlformats.org/officeDocument/2006/relationships/image" Target="/ppt/media/image6.jpeg" Id="R7563d99112624e2d" /><Relationship Type="http://schemas.openxmlformats.org/officeDocument/2006/relationships/notesSlide" Target="/ppt/notesSlides/notesSlide7.xml" Id="Rb057f30108114fa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262c39cc43fc" /><Relationship Type="http://schemas.openxmlformats.org/officeDocument/2006/relationships/notesSlide" Target="/ppt/notesSlides/notesSlide8.xml" Id="Rf82ae449caf1400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c23a82e194d79" /><Relationship Type="http://schemas.openxmlformats.org/officeDocument/2006/relationships/notesSlide" Target="/ppt/notesSlides/notesSlide9.xml" Id="R412a9323d9c3434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8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522968-4678-4667-BFA4-713B1D631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485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8D4B4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F8D4B4"/>
                </a:solidFill>
                <a:latin typeface="Aptos"/>
                <a:ea typeface="Aptos"/>
                <a:cs typeface="Aptos"/>
              </a:rPr>
              <a:t>AMZZEST • GESTÃO PARA RESTAURANTES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2F6845-9D05-4129-8198-DB90D085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33500"/>
            <a:ext cx="5143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935"/>
          </a:bodyPr>
          <a:lstStyle xmlns:a="http://schemas.openxmlformats.org/drawingml/2006/main"/>
          <a:p xmlns:a="http://schemas.openxmlformats.org/drawingml/2006/main">
            <a:pPr algn="l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operação inteira,</a:t>
            </a:r>
          </a:p>
          <a:p xmlns:a="http://schemas.openxmlformats.org/drawingml/2006/main">
            <a:pPr algn="l">
              <a:def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no mesmo ritmo.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954E3C-F3F3-4ADD-B725-00426490B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81375"/>
            <a:ext cx="4953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Gestão local-first que conecta salão, atendimento, cozinha, caixa e controle remoto.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F0A3F1-B011-4962-B9A4-045CB2F1D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1952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70B401-3519-40C8-A352-4F8F4B59C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724400"/>
            <a:ext cx="17240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PLATAFORMA INTEGRADA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D2E9BA-D0C4-4180-ADE4-43F35575D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648200"/>
            <a:ext cx="1952625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0B865C-F9C2-4225-9BE3-6EB41FA21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24400"/>
            <a:ext cx="17240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OPERAÇÃO RESILIENTE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B6E174-5667-484B-9664-B9C92DD20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19100"/>
            <a:ext cx="5695950" cy="5676900"/>
          </a:xfrm>
          <a:prstGeom xmlns:a="http://schemas.openxmlformats.org/drawingml/2006/main" prst="roundRect">
            <a:avLst>
              <a:gd name="adj" fmla="val 40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e6465412e405d"/>
          <a:srcRect xmlns:a="http://schemas.openxmlformats.org/drawingml/2006/main" l="0" t="59" r="0" b="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571500"/>
            <a:ext cx="5391150" cy="3028950"/>
          </a:xfrm>
          <a:prstGeom xmlns:a="http://schemas.openxmlformats.org/drawingml/2006/main" prst="roundRect">
            <a:avLst>
              <a:gd name="adj" fmla="val 5031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3524F2-16BC-4553-9255-C40F5E9B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867150"/>
            <a:ext cx="3467100" cy="1809750"/>
          </a:xfrm>
          <a:prstGeom xmlns:a="http://schemas.openxmlformats.org/drawingml/2006/main" prst="roundRect">
            <a:avLst>
              <a:gd name="adj" fmla="val 8421"/>
            </a:avLst>
          </a:prstGeom>
          <a:solidFill xmlns:a="http://schemas.openxmlformats.org/drawingml/2006/main">
            <a:srgbClr val="F4F1E9"/>
          </a:solidFill>
          <a:ln xmlns:a="http://schemas.openxmlformats.org/drawingml/2006/main" w="0">
            <a:solidFill>
              <a:srgbClr val="F4F1E9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b7ec34b2864d42"/>
          <a:stretch xmlns:a="http://schemas.openxmlformats.org/drawingml/2006/main"/>
        </p:blipFill>
        <p:spPr>
          <a:xfrm xmlns:a="http://schemas.openxmlformats.org/drawingml/2006/main">
            <a:off x="7372350" y="4057650"/>
            <a:ext cx="1428750" cy="1428750"/>
          </a:xfrm>
          <a:prstGeom xmlns:a="http://schemas.openxmlformats.org/drawingml/2006/main" prst="roundRect">
            <a:avLst>
              <a:gd name="adj" fmla="val 8000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DE27FC-0849-4EA1-B22A-2EECE199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248150"/>
            <a:ext cx="1314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684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AMZ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95A6C3-F83E-4273-9C4F-AC1E9D081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629150"/>
            <a:ext cx="1314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684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0A05E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F0A05E"/>
                </a:solidFill>
                <a:latin typeface="Georgia"/>
                <a:ea typeface="Georgia"/>
                <a:cs typeface="Georgia"/>
              </a:rPr>
              <a:t>Zest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62F4B1-65FA-4D85-AF20-F6352EAEE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57950"/>
            <a:ext cx="3429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AMZ TECHWORKS  •  2026</a:t>
            </a:r>
          </a:p>
        </p:txBody>
      </p:sp>
    </p:spTree>
    <p:extLst>
      <p:ext uri="{BB962C8B-B14F-4D97-AF65-F5344CB8AC3E}">
        <p14:creationId xmlns:p14="http://schemas.microsoft.com/office/powerpoint/2010/main" val="39609930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29927F-38B9-4FB3-A6E9-55ADA752F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E1CBA7-E8B8-49DE-9FCE-8E79B23E2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57250"/>
            <a:ext cx="1066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270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Quatro experiências. Uma única operação.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F9A3CE-6908-4B11-8A7C-DFB897852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Cada papel recebe a interface certa, conectado à mesma base local e ao acompanhamento remoto.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CB1BA7-C57F-4800-B568-EA43916F7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802F85-69FA-4F31-A21C-BEB0D3CCF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2781300" y="4038600"/>
            <a:ext cx="6629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BD6CF"/>
            </a:solidFill>
            <a:prstDash val="solid"/>
          </a:ln>
        </p:spPr>
      </p:cxnSp>
      <p:cxnSp>
        <p:nvCxnSpPr>
          <p:cNvPr id="34" name=""/>
          <p:cNvCxnSpPr/>
          <p:nvPr/>
        </p:nvCxnSpPr>
        <p:spPr>
          <a:xfrm xmlns:a="http://schemas.openxmlformats.org/drawingml/2006/main">
            <a:off x="6096000" y="2571750"/>
            <a:ext cx="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BD6CF"/>
            </a:solidFill>
            <a:prstDash val="solid"/>
          </a:ln>
        </p:spPr>
      </p:cxn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275DDD-E112-4D44-B576-F7C9102F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62300"/>
            <a:ext cx="1752600" cy="1752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82F"/>
          </a:solidFill>
          <a:ln xmlns:a="http://schemas.openxmlformats.org/drawingml/2006/main" w="0">
            <a:solidFill>
              <a:srgbClr val="17382F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a5d5456a674b1f"/>
          <a:stretch xmlns:a="http://schemas.openxmlformats.org/drawingml/2006/main"/>
        </p:blipFill>
        <p:spPr>
          <a:xfrm xmlns:a="http://schemas.openxmlformats.org/drawingml/2006/main">
            <a:off x="5543550" y="3486150"/>
            <a:ext cx="1104900" cy="1104900"/>
          </a:xfrm>
          <a:prstGeom xmlns:a="http://schemas.openxmlformats.org/drawingml/2006/main" prst="roundRect">
            <a:avLst>
              <a:gd name="adj" fmla="val 10345"/>
            </a:avLst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C23BB2-AFC8-473E-84D6-0CB605D1F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819400" cy="1390650"/>
          </a:xfrm>
          <a:prstGeom xmlns:a="http://schemas.openxmlformats.org/drawingml/2006/main" prst="roundRect">
            <a:avLst>
              <a:gd name="adj" fmla="val 10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980EDC-1901-4A9E-AF35-15EC560A1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2362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WINDOWS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C42FBE-4B55-40B5-80F8-888231F28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8135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Gestão desktop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EE6522-3C8F-42BF-884D-EC27C085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Salão, cardápio, estoque, caixa, equipe e relatórios.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DB2632-4D3E-4495-985E-494757C28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724150"/>
            <a:ext cx="2819400" cy="1390650"/>
          </a:xfrm>
          <a:prstGeom xmlns:a="http://schemas.openxmlformats.org/drawingml/2006/main" prst="roundRect">
            <a:avLst>
              <a:gd name="adj" fmla="val 10959"/>
            </a:avLst>
          </a:prstGeom>
          <a:solidFill xmlns:a="http://schemas.openxmlformats.org/drawingml/2006/main">
            <a:srgbClr val="F8D4B4"/>
          </a:solidFill>
          <a:ln xmlns:a="http://schemas.openxmlformats.org/drawingml/2006/main" w="9525">
            <a:solidFill>
              <a:srgbClr val="F0A05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91022C-9472-422B-A228-296E7ADA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895600"/>
            <a:ext cx="2362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ANDROID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8220D0-A733-4452-8ED7-0C178400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18135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Atendimento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81D0D4-01DD-4E85-9597-2CD8C6DB6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51472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Pareamento por QR, pedidos e rascunhos persistentes.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0D8F70-CF40-4972-ABB7-ECCF90884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2819400" cy="1390650"/>
          </a:xfrm>
          <a:prstGeom xmlns:a="http://schemas.openxmlformats.org/drawingml/2006/main" prst="roundRect">
            <a:avLst>
              <a:gd name="adj" fmla="val 10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38A400-1D84-46D6-9BC4-65F93727C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05350"/>
            <a:ext cx="2362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ANDROID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725A56D-1081-48B6-B9D0-B1D8646E7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9110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KDS cozinha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DC2BA7-7555-40E0-9B30-E2CB62E50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244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Fila de produção, status e reconexão automática.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FDD4FC4-27A8-4F49-B09B-DFE153E51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533900"/>
            <a:ext cx="2819400" cy="1390650"/>
          </a:xfrm>
          <a:prstGeom xmlns:a="http://schemas.openxmlformats.org/drawingml/2006/main" prst="roundRect">
            <a:avLst>
              <a:gd name="adj" fmla="val 10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C60E131-A8B0-4F97-B40A-9E2B8D5C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705350"/>
            <a:ext cx="2362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REMOTO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2043B4-BFED-4A5C-8DEB-4DD2407C4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99110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5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Painel de gestão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C339D0-A6D7-4489-A039-C054171EE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53244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Acompanhamento protegido por e-mail, senha e MFA.</a:t>
            </a:r>
          </a:p>
        </p:txBody>
      </p:sp>
    </p:spTree>
    <p:extLst>
      <p:ext uri="{BB962C8B-B14F-4D97-AF65-F5344CB8AC3E}">
        <p14:creationId xmlns:p14="http://schemas.microsoft.com/office/powerpoint/2010/main" val="115596752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38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640101-9B09-4711-A8F0-52E89C434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24003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4F1E9"/>
          </a:solidFill>
          <a:ln xmlns:a="http://schemas.openxmlformats.org/drawingml/2006/main" w="0">
            <a:solidFill>
              <a:srgbClr val="F4F1E9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267e515da9453c"/>
          <a:stretch xmlns:a="http://schemas.openxmlformats.org/drawingml/2006/main"/>
        </p:blipFill>
        <p:spPr>
          <a:xfrm xmlns:a="http://schemas.openxmlformats.org/drawingml/2006/main">
            <a:off x="571500" y="419100"/>
            <a:ext cx="2171700" cy="723900"/>
          </a:xfrm>
          <a:prstGeom xmlns:a="http://schemas.openxmlformats.org/drawingml/2006/main" prst="roundRect">
            <a:avLst>
              <a:gd name="adj" fmla="val 15789"/>
            </a:avLst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5C2C93-9577-4C58-8735-52923F93C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7334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Veja o AMZZest</a:t>
            </a:r>
          </a:p>
          <a:p xmlns:a="http://schemas.openxmlformats.org/drawingml/2006/main">
            <a:pPr algn="l"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operando no seu</a:t>
            </a:r>
          </a:p>
          <a:p xmlns:a="http://schemas.openxmlformats.org/drawingml/2006/main">
            <a:pPr algn="l">
              <a:def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restaurante.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E06B17-A8C9-47BF-8F9C-1FE60E19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62500"/>
            <a:ext cx="657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Agende uma demonstração e percorra a jornada completa — do salão ao fechamento.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42341A-997D-4BD9-BE01-AE465928F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181100"/>
            <a:ext cx="3143250" cy="4095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4F1E9"/>
          </a:solidFill>
          <a:ln xmlns:a="http://schemas.openxmlformats.org/drawingml/2006/main" w="0">
            <a:solidFill>
              <a:srgbClr val="F4F1E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cdecf46d2a46d8"/>
          <a:stretch xmlns:a="http://schemas.openxmlformats.org/drawingml/2006/main"/>
        </p:blipFill>
        <p:spPr>
          <a:xfrm xmlns:a="http://schemas.openxmlformats.org/drawingml/2006/main">
            <a:off x="9001125" y="1562100"/>
            <a:ext cx="1524000" cy="1524000"/>
          </a:xfrm>
          <a:prstGeom xmlns:a="http://schemas.openxmlformats.org/drawingml/2006/main" prst="roundRect">
            <a:avLst>
              <a:gd name="adj" fmla="val 10000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1773F9-8ABB-41B3-86A1-28F6923F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718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0729"/>
          </a:bodyPr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Fale com a AMZ Techworks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0EBFB5-6457-4A7A-8692-F66399CA6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019550"/>
            <a:ext cx="10477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6655B6-B0B8-43B8-AD99-47C152D90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095750"/>
            <a:ext cx="81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WHATSAPP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DD4D39-0DA8-4ACC-A237-ACE8B3100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067175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+55 (54) 99185-1705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9E0669-1298-416A-8F90-D79B429C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495800"/>
            <a:ext cx="10477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F9D139-D489-44D4-A429-BCF674662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572000"/>
            <a:ext cx="81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E-MAIL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F79E1B-6E9E-4B4B-AD87-4162CD046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543425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amzsistemas@hotmail.com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819DFA-C9C9-41B5-A6BF-9F7EECAC8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57950"/>
            <a:ext cx="381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8D4B4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F8D4B4"/>
                </a:solidFill>
                <a:latin typeface="Aptos"/>
                <a:ea typeface="Aptos"/>
                <a:cs typeface="Aptos"/>
              </a:rPr>
              <a:t>AMZZEST • GESTÃO LOCAL-FIRST</a:t>
            </a:r>
          </a:p>
        </p:txBody>
      </p:sp>
    </p:spTree>
    <p:extLst>
      <p:ext uri="{BB962C8B-B14F-4D97-AF65-F5344CB8AC3E}">
        <p14:creationId xmlns:p14="http://schemas.microsoft.com/office/powerpoint/2010/main" val="3062306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4968A6-D411-465D-BD05-7A0B67C83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FD7385-1515-4477-8F83-EE97A0E1E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810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608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Quando cada área trabalha isolada, o serviço perde ritmo.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C0193E-DE14-4261-8F9C-B065FB2B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9906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O desafio não é apenas registrar pedidos — é manter todos enxergando a mesma operação.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46291F-F0DD-40CF-9E32-4CE139C4E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DB573E-A83A-467C-9FB9-5848BB4CF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CE8E39-B98E-40C1-BC4C-C0CD75272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71750"/>
            <a:ext cx="5143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27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Uma única ruptura já atravessa a jornada inteira do cliente.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487EDE-5125-45DE-AFE7-4FDD32B5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05300"/>
            <a:ext cx="4953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O AMZZest foi desenhado para reduzir esses pontos de desconexão com uma base operacional integrada.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BBC05F-B9E0-47F2-A32E-6B56CEFA7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55435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A3C4D5-96AD-409F-BF93-55A9EFFF2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717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44854A-19BB-493F-8301-46CD743BE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050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Pedido disperso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81C725-BC0B-44CE-A29E-5E098A08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5241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Informação precisa chegar à praça certa.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3AA241-A417-4D07-83A1-8DBC167EC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05150"/>
            <a:ext cx="55435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DF893B-7B15-49B1-9B33-CA53530E8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575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828C62-1647-4F32-8BBF-8881D7873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908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Mudança sem contexto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A9555C-8F04-448D-854E-9770871F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99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Salão e cozinha precisam compartilhar o estado.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4045C2-DE06-40F7-8941-8549653AA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90950"/>
            <a:ext cx="55435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8D4B4"/>
          </a:solidFill>
          <a:ln xmlns:a="http://schemas.openxmlformats.org/drawingml/2006/main" w="9525">
            <a:solidFill>
              <a:srgbClr val="F0A05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DD8E05-4A60-46A8-A1A9-1BF46F3A2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433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B8B74F-1CEF-44A9-A260-1A7591FE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8766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Caixa desconectado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01FE58-F460-4235-AE62-B8427DCB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8957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Fechamento depende da comanda correta.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AEF609-BC2A-4C72-A7ED-3CB24931E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55435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F4D16B-6FF0-46F8-B990-91A964A14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BF187E-FB7B-46ED-8F2C-0DB3D71F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624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Estoque sem reflexo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D7426D9-689D-4279-AFBA-F04FA048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5815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Venda e disponibilidade precisam conversar.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5A5AD7-BEB8-4DF9-A6C7-0E1616A9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162550"/>
            <a:ext cx="55435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6AA7B51-B0CA-423C-B13C-3EA78F085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3149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63593B0-D5F5-4144-9041-A1E2283CB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248275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Gestão sem visão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BBD4D98-582E-4CCB-BC71-95248633C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2673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Decisões pedem uma leitura única da operação.</a:t>
            </a:r>
          </a:p>
        </p:txBody>
      </p:sp>
    </p:spTree>
    <p:extLst>
      <p:ext uri="{BB962C8B-B14F-4D97-AF65-F5344CB8AC3E}">
        <p14:creationId xmlns:p14="http://schemas.microsoft.com/office/powerpoint/2010/main" val="10112317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3E379E-A499-47B2-B800-A2894DF1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C4DB6C-5168-4CB8-97C5-E60022004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810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37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Uma plataforma conecta a jornada inteira do pedido.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D93718-87CA-4D72-B013-F4F00913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9906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Do primeiro atendimento ao fechamento, cada frente recebe contexto e continuidade.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09803F-25EF-475A-8796-554A4DFDE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C6C399-C00E-4246-8180-249567E10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52B93D-B8DC-4E4B-804A-9EB7AF158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5486400" cy="1524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BB21B8-1B00-48CD-BCB3-8BF80F7B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A59FE2-9D40-4AF2-B39A-C2E0CC325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2638425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36E4B6-5C42-4BBB-B822-EFEE2B755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14600"/>
            <a:ext cx="430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Salão &amp; comandas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A6BA8D-1B32-49B6-B82A-BA8856078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81325"/>
            <a:ext cx="43053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Abrir mesas, transferir, agrupar e dividir consumos com rastreabilidade.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2BE0B3-70BB-4812-8679-9FBA51EB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43150"/>
            <a:ext cx="5486400" cy="1524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17382F"/>
          </a:solidFill>
          <a:ln xmlns:a="http://schemas.openxmlformats.org/drawingml/2006/main" w="9525">
            <a:solidFill>
              <a:srgbClr val="1738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A19E8E-605D-451A-A82D-209C1F56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5336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EDC2FC-30DF-4830-873E-3892CDDC3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2638425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059AC4-2B44-455F-8CE7-281655DF2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514600"/>
            <a:ext cx="430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Atendimento móvel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7020DF-E05E-4A03-BC91-52481CBD7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981325"/>
            <a:ext cx="43053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Pareamento por QR, atualização em tempo real e rascunhos preservados em oscilações.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6D24AB-DE2D-4CB6-994B-353B79A8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19575"/>
            <a:ext cx="5486400" cy="1524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E349E9-9A93-4726-B616-E8F8C171F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00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8AFA1C-2056-4C61-9FAF-E593A3ED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4514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449214-84BE-4295-83FE-985526DDB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91025"/>
            <a:ext cx="430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Cozinha &amp; produção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05176D-ED35-4EFE-8895-34C73A422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57750"/>
            <a:ext cx="43053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Fila KDS, status de preparo e reconexão automática para manter a praça visível.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890386-DF57-461D-9FE1-27BDBE211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19575"/>
            <a:ext cx="5486400" cy="1524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96FD4D-E3CB-4F17-AC26-F48E6756F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4100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DB743F1-6F52-42A3-9E66-51BC64642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514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4CE827-EBB4-454A-95D2-CBEF9B279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91025"/>
            <a:ext cx="430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Caixa &amp; gestão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09F750A-FBBC-4400-B60B-81D33422B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857750"/>
            <a:ext cx="43053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Múltiplos caixas, descontos, taxa, pagamentos mistos, estoque e visão remota.</a:t>
            </a:r>
          </a:p>
        </p:txBody>
      </p:sp>
    </p:spTree>
    <p:extLst>
      <p:ext uri="{BB962C8B-B14F-4D97-AF65-F5344CB8AC3E}">
        <p14:creationId xmlns:p14="http://schemas.microsoft.com/office/powerpoint/2010/main" val="182341134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CC6687-C611-4353-B4AC-73987E21A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VISÃO OPERACIONAL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9F53C6-397F-4486-B0F4-DF74CB5A5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4000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568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O turno começa com uma leitura clara.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BF630B-5A5F-4999-8D34-8EF3CCA9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3905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Mesas, comandas, estoque e sincronização reunidos em um painel objetivo.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6E40BD-5258-4783-9C6A-813909C9C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F69B81-1C1C-43DC-BBB6-D2A23CAD1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390900"/>
            <a:ext cx="152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7BD0BC-3B7E-424D-BD2D-4559EF25D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43275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Status do servidor local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90AE8D-5184-4F04-A851-B6144DC8A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433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5CCC12-9222-4446-8858-160102A09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019550"/>
            <a:ext cx="152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F039BF-A3E3-4C97-A573-5C1C80451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71925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Mapa rápido do salão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E80692-E77B-4F6A-910C-A97139DB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80E729-D48C-4697-AC1F-1E4D9FF36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648200"/>
            <a:ext cx="152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F32608-1675-403B-BB5C-9D59D80E3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600575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Alertas que pedem atenção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C3AA17-57A6-4604-B665-5E349CE1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457200"/>
            <a:ext cx="6924675" cy="5562600"/>
          </a:xfrm>
          <a:prstGeom xmlns:a="http://schemas.openxmlformats.org/drawingml/2006/main" prst="roundRect">
            <a:avLst>
              <a:gd name="adj" fmla="val 41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f240df45c243f9"/>
          <a:stretch xmlns:a="http://schemas.openxmlformats.org/drawingml/2006/main"/>
        </p:blipFill>
        <p:spPr>
          <a:xfrm xmlns:a="http://schemas.openxmlformats.org/drawingml/2006/main">
            <a:off x="4962525" y="1376660"/>
            <a:ext cx="6619875" cy="3723680"/>
          </a:xfrm>
          <a:prstGeom xmlns:a="http://schemas.openxmlformats.org/drawingml/2006/main" prst="roundRect">
            <a:avLst>
              <a:gd name="adj" fmla="val 2899"/>
            </a:avLst>
          </a:prstGeom>
        </p:spPr>
      </p:pic>
      <p:cxnSp>
        <p:nvCxnSpPr>
          <p:cNvPr id="32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952803-A51F-4103-8BB8-420B92CD7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7112E0-2E78-44E5-A881-C7D14DDB8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201470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772872-6FB1-4058-B5F5-ACC70DB16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SALÃO E COMANDAS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09D8D7-1DA4-44CD-A416-F82C1B7FC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40957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2711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Mesas visíveis.</a:t>
            </a:r>
          </a:p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Comandas sob controle.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7677F1-D1F8-48B8-81A7-C33A0AA8D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0"/>
            <a:ext cx="7429500" cy="37147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fb48d5f33e40bb"/>
          <a:srcRect xmlns:a="http://schemas.openxmlformats.org/drawingml/2006/main" l="0" t="7483" r="0" b="74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38400"/>
            <a:ext cx="7124700" cy="3409950"/>
          </a:xfrm>
          <a:prstGeom xmlns:a="http://schemas.openxmlformats.org/drawingml/2006/main" prst="roundRect">
            <a:avLst>
              <a:gd name="adj" fmla="val 4469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78EE2F-FE9E-4A51-94C1-528558A2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43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Fluxo operacional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A46D42-238C-40E2-9F92-FDB059A27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956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ECBA4A-8C40-4090-8578-3A9FA86FA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90850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C4010A-7979-4699-A067-5C6A4069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8765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Abrir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A3BDD0-505C-4A13-9ECE-12F2848BD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242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Mesa ou comanda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A53367-21C6-4D9D-BCA0-059EEB359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5623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9E8473-6449-4F7F-9D25-2A7DC8CD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57600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2AA2BB-B85E-489F-A4BD-2C9B6A46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433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Movimentar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D7131F-CC0B-48C7-B130-DE6B9847F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7909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Transferir ou agrupar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208859-C03B-4717-B09F-61BFB76BB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2291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6EDC95-4806-4FE7-8D5D-F2CA276CD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324350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06D72E-45A5-4D88-A605-CCE228A16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2100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Dividir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BB3681-0504-4487-9E11-696B85DE1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4577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Por pessoa ou item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5935D5-D797-4E3B-94F5-9A8F7C59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8958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8A956E-1203-4B6C-8C87-2A4A10C82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991100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93FA36-8D37-41F3-8C92-48560F35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8768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Fechar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DCC204-134A-4427-8B2F-5E9B84039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1244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Levar ao recebimento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944027-E32C-4644-9F4F-C9E92388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A58D98-A144-4353-A83F-5C953FC0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1554046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C6F0FD-72AF-4018-B5EA-D685C15A3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3D5DCF-6420-4E92-B63F-E5CEFE8D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810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Cardápio e estoque falam a mesma língua.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E2053F-2746-428F-B04C-5243660A0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9906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Oferta, disponibilidade e saldo por produto ficam próximos da rotina operacional.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5093E0-0663-4FC8-A747-B3A4877CB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E07120-6906-4594-808A-7C60DBC6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2DF041-A8D2-4B35-A4B2-410AAB5E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62200"/>
            <a:ext cx="5448300" cy="35433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77e31166404a86"/>
          <a:srcRect xmlns:a="http://schemas.openxmlformats.org/drawingml/2006/main" l="0" t="2622" r="0" b="262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14600"/>
            <a:ext cx="5143500" cy="2743200"/>
          </a:xfrm>
          <a:prstGeom xmlns:a="http://schemas.openxmlformats.org/drawingml/2006/main" prst="roundRect">
            <a:avLst>
              <a:gd name="adj" fmla="val 5556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A99379-6A32-4966-A62C-85ECC399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10200"/>
            <a:ext cx="11239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DF6640-F36E-44A7-A7DB-08CC98556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86400"/>
            <a:ext cx="895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CARDÁPIO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A4BE0F-6C09-4441-9D9E-6D4BEB7AE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438775"/>
            <a:ext cx="3581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Categorias, praças, preços, fotos e disponibilidade.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00F206-7768-4802-B226-E2862324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62200"/>
            <a:ext cx="5486400" cy="35433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270943ae95431a"/>
          <a:srcRect xmlns:a="http://schemas.openxmlformats.org/drawingml/2006/main" l="0" t="2970" r="0" b="29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0" y="2514600"/>
            <a:ext cx="5181600" cy="2743200"/>
          </a:xfrm>
          <a:prstGeom xmlns:a="http://schemas.openxmlformats.org/drawingml/2006/main" prst="roundRect">
            <a:avLst>
              <a:gd name="adj" fmla="val 5556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3DAB66-2544-4793-A79A-21A46732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410200"/>
            <a:ext cx="112395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4B164A-AFB9-48D5-A656-C6163DE81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486400"/>
            <a:ext cx="895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ESTOQUE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9B804B-0A2A-461D-973A-7C4CF5D1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438775"/>
            <a:ext cx="3581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Saldos e entradas acessíveis à gestão.</a:t>
            </a:r>
          </a:p>
        </p:txBody>
      </p:sp>
    </p:spTree>
    <p:extLst>
      <p:ext uri="{BB962C8B-B14F-4D97-AF65-F5344CB8AC3E}">
        <p14:creationId xmlns:p14="http://schemas.microsoft.com/office/powerpoint/2010/main" val="3985408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382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95FB01-7B75-48EF-ACDC-C7553A08E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8D4B4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F8D4B4"/>
                </a:solidFill>
                <a:latin typeface="Aptos"/>
                <a:ea typeface="Aptos"/>
                <a:cs typeface="Aptos"/>
              </a:rPr>
              <a:t>CAIXA E RECEBIMENTOS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8A5A39-DCEB-4601-9F7B-DA53929BC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52500"/>
            <a:ext cx="42291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789"/>
          </a:bodyPr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Fechar a conta</a:t>
            </a:r>
          </a:p>
          <a:p xmlns:a="http://schemas.openxmlformats.org/drawingml/2006/main">
            <a:pPr algn="l">
              <a:def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sem perder o contexto.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EA2B0C-F605-49D7-90DA-B8A34A6A7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28875"/>
            <a:ext cx="3905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A comanda chega ao caixa com o histórico necessário para concluir o atendimento.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406529-E91C-4333-B028-895680FC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38550"/>
            <a:ext cx="1714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98E923-5C09-4F50-99CA-705CAB95F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9095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Múltiplos caixas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417E40-C9B8-4406-9BAC-0B848D6C1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638550"/>
            <a:ext cx="1714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027A0A-FA3B-46A9-B5D3-2F87C81FE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79095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Taxa e desconto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7A2461-F8D0-4A6A-9DD5-E68583490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43400"/>
            <a:ext cx="1714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4772B9-4613-44C5-84F2-39A2C935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958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Pagamentos mistos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F7E43B-6DB6-413A-AF0F-39C9F787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343400"/>
            <a:ext cx="1714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FE0F76-1310-47DF-B87B-0C256ADE2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4958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33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Registro das últimas vendas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1023E9-8B2B-42BB-A276-8D96C1E9D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495300"/>
            <a:ext cx="6800850" cy="5524500"/>
          </a:xfrm>
          <a:prstGeom xmlns:a="http://schemas.openxmlformats.org/drawingml/2006/main" prst="roundRect">
            <a:avLst>
              <a:gd name="adj" fmla="val 41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63d99112624e2d"/>
          <a:stretch xmlns:a="http://schemas.openxmlformats.org/drawingml/2006/main"/>
        </p:blipFill>
        <p:spPr>
          <a:xfrm xmlns:a="http://schemas.openxmlformats.org/drawingml/2006/main">
            <a:off x="5086350" y="1429413"/>
            <a:ext cx="6496050" cy="3656275"/>
          </a:xfrm>
          <a:prstGeom xmlns:a="http://schemas.openxmlformats.org/drawingml/2006/main" prst="roundRect">
            <a:avLst>
              <a:gd name="adj" fmla="val 2920"/>
            </a:avLst>
          </a:prstGeom>
        </p:spPr>
      </p:pic>
      <p:cxnSp>
        <p:nvCxnSpPr>
          <p:cNvPr id="30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4A6C61"/>
            </a:solidFill>
            <a:prstDash val="solid"/>
          </a:ln>
        </p:spPr>
      </p:cxn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AD80E5-2C6B-4321-88B5-85712D87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9B63AF-166F-44D2-B244-49A3EC1A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DDE9E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DDE9E2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420520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84A2B0-D387-4931-8E45-24A572908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A7EEE-2C9F-4936-B8DC-08023C27F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810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A internet oscila. A operação precisa continuar.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834C90-9D18-43AC-A998-5BDBFBFFE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9906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 arquitetura local-first mantém o restaurante operando e prepara a reconciliação quando a conexão retorna.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2A21FB-810B-4674-9A99-DE27B80E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0636F8-266E-4797-9220-F3FAAD0CC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76300" y="3448050"/>
            <a:ext cx="84582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F7561"/>
            </a:solidFill>
            <a:prstDash val="solid"/>
          </a:ln>
        </p:spPr>
      </p:cxn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EB75ED-A741-4448-8C35-ADA81FD0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670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FDA51A-D917-47DD-A0EE-B72D9A4B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3371850"/>
            <a:ext cx="152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425137-8B58-478E-84FE-950E51C72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622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Conectado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CD8C8E-7BA5-4729-BF6E-8E8A3534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05250"/>
            <a:ext cx="2876550" cy="1381125"/>
          </a:xfrm>
          <a:prstGeom xmlns:a="http://schemas.openxmlformats.org/drawingml/2006/main" prst="roundRect">
            <a:avLst>
              <a:gd name="adj" fmla="val 11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7D49E4-B458-410D-AFA1-6EA46B9B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24325"/>
            <a:ext cx="24955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Desktop e dispositivos recebem atualizações em tempo real via WebSocket.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C73B70-9646-4411-AC60-295E679C3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670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44DC95-A667-4DC3-9A65-326D2DD2D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371850"/>
            <a:ext cx="152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79EDF6-2A27-409D-9CE7-2DF0CA5CA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622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Oscilação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AE0FDB-2651-4414-8B8C-E6041A3E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05250"/>
            <a:ext cx="2876550" cy="1381125"/>
          </a:xfrm>
          <a:prstGeom xmlns:a="http://schemas.openxmlformats.org/drawingml/2006/main" prst="roundRect">
            <a:avLst>
              <a:gd name="adj" fmla="val 11034"/>
            </a:avLst>
          </a:prstGeom>
          <a:solidFill xmlns:a="http://schemas.openxmlformats.org/drawingml/2006/main">
            <a:srgbClr val="F8D4B4"/>
          </a:solidFill>
          <a:ln xmlns:a="http://schemas.openxmlformats.org/drawingml/2006/main" w="9525">
            <a:solidFill>
              <a:srgbClr val="F0A05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F4679F-2AD4-4E09-B4E3-B83B218E2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124325"/>
            <a:ext cx="24955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Atendimento preserva rascunhos; KDS mantém pedidos visíveis e sinaliza reconexão.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149C85-8070-428D-AAF5-E5965B76A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2670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3B5E5D-AD57-4CB6-99DF-32BEBAF2B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371850"/>
            <a:ext cx="152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CAC8A2-ABAB-4A3D-92B8-351DDAC6C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7622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Retorno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F7DAC8F-C90E-4F2B-B6CA-0DE51341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905250"/>
            <a:ext cx="2876550" cy="1381125"/>
          </a:xfrm>
          <a:prstGeom xmlns:a="http://schemas.openxmlformats.org/drawingml/2006/main" prst="roundRect">
            <a:avLst>
              <a:gd name="adj" fmla="val 110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48B628-8460-478E-831C-95EDB7BB5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124325"/>
            <a:ext cx="24955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Reconexão automática e filas persistentes retomam o envio de eventos e imagens.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CB5213-FDF9-411F-9968-B33BFF02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295650"/>
            <a:ext cx="15621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177C02-7894-4C3F-8BEB-8D8FC981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371850"/>
            <a:ext cx="1333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SERVIDOR LOCAL</a:t>
            </a:r>
          </a:p>
        </p:txBody>
      </p:sp>
    </p:spTree>
    <p:extLst>
      <p:ext uri="{BB962C8B-B14F-4D97-AF65-F5344CB8AC3E}">
        <p14:creationId xmlns:p14="http://schemas.microsoft.com/office/powerpoint/2010/main" val="8790267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985B73D-2C5F-454F-BA32-AF30F4591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AMZZEST • APRESENTAÇÃO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5D3016-064C-4C87-9334-5C7132F6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810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Controle para operar. Evidência para administrar.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CD667F-6775-4EC2-B5FC-F6BC99ED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9906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Segurança distribuída entre pessoas, dispositivos, registros e acesso remoto.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457200" y="6400800"/>
            <a:ext cx="112776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BD6CF"/>
            </a:solidFill>
            <a:prstDash val="solid"/>
          </a:ln>
        </p:spPr>
      </p:cxn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CCAAFD-A3A4-4A3B-8913-B758CF1C0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05575"/>
            <a:ext cx="3048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AMZ TECHWORKS  •  AMZZEST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99E7A5-3A9B-4632-8A8F-DE04D8397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05575"/>
            <a:ext cx="5905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6E7772"/>
                </a:solidFill>
                <a:latin typeface="Aptos"/>
                <a:ea typeface="Aptos"/>
                <a:cs typeface="Aptos"/>
              </a:defRPr>
            </a:pPr>
            <a:r>
              <a:rPr sz="750" b="1" i="0">
                <a:solidFill>
                  <a:srgbClr val="6E7772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6E6C4C-8E38-4503-BF0A-0982AE1B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81250"/>
            <a:ext cx="2647950" cy="2686050"/>
          </a:xfrm>
          <a:prstGeom xmlns:a="http://schemas.openxmlformats.org/drawingml/2006/main" prst="roundRect">
            <a:avLst>
              <a:gd name="adj" fmla="val 5755"/>
            </a:avLst>
          </a:prstGeom>
          <a:solidFill xmlns:a="http://schemas.openxmlformats.org/drawingml/2006/main">
            <a:srgbClr val="DDE9E2"/>
          </a:solidFill>
          <a:ln xmlns:a="http://schemas.openxmlformats.org/drawingml/2006/main" w="0">
            <a:solidFill>
              <a:srgbClr val="DDE9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B6FFBB-CE22-4ADD-A4E3-2D9598B0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2BCD4C-E805-4CBB-98A8-726A9683B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33675"/>
            <a:ext cx="19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A7DD14-2427-4042-9E49-3B6943EBB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IDENTIDADE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9C1B75-3898-477D-8185-3B66A6AA9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PIN individual e autenticação de dispositivos</a:t>
            </a:r>
          </a:p>
        </p:txBody>
      </p:sp>
      <p:cxnSp>
        <p:nvCxnSpPr>
          <p:cNvPr id="43" name=""/>
          <p:cNvCxnSpPr/>
          <p:nvPr/>
        </p:nvCxnSpPr>
        <p:spPr>
          <a:xfrm xmlns:a="http://schemas.openxmlformats.org/drawingml/2006/main">
            <a:off x="685800" y="4724400"/>
            <a:ext cx="2190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4A6C61"/>
            </a:solidFill>
            <a:prstDash val="solid"/>
          </a:ln>
        </p:spPr>
      </p:cxn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549292-34D1-4EA8-A5FB-113148A4F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81250"/>
            <a:ext cx="2647950" cy="2686050"/>
          </a:xfrm>
          <a:prstGeom xmlns:a="http://schemas.openxmlformats.org/drawingml/2006/main" prst="roundRect">
            <a:avLst>
              <a:gd name="adj" fmla="val 57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EB6138-263F-475B-8D5E-1A2BB2BD8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6098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DA92A7-0AB9-420C-AEDE-E8C01C360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733675"/>
            <a:ext cx="19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953BF6-F972-4521-B45C-5D697EDFE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2766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PERMISSÕES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9B852F-ADF4-41FC-943E-79708737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667125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Perfis e RBAC para separar responsabilidades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3562350" y="4724400"/>
            <a:ext cx="2190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4A6C61"/>
            </a:solidFill>
            <a:prstDash val="solid"/>
          </a:ln>
        </p:spPr>
      </p:cxn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DC9B2B-61B1-4EAC-8B21-AE9CADB0A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81250"/>
            <a:ext cx="2647950" cy="2686050"/>
          </a:xfrm>
          <a:prstGeom xmlns:a="http://schemas.openxmlformats.org/drawingml/2006/main" prst="roundRect">
            <a:avLst>
              <a:gd name="adj" fmla="val 5755"/>
            </a:avLst>
          </a:prstGeom>
          <a:solidFill xmlns:a="http://schemas.openxmlformats.org/drawingml/2006/main">
            <a:srgbClr val="F8D4B4"/>
          </a:solidFill>
          <a:ln xmlns:a="http://schemas.openxmlformats.org/drawingml/2006/main" w="0">
            <a:solidFill>
              <a:srgbClr val="F8D4B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01EC15-2126-43A8-BC81-830738A6B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A05E"/>
          </a:solidFill>
          <a:ln xmlns:a="http://schemas.openxmlformats.org/drawingml/2006/main" w="0">
            <a:solidFill>
              <a:srgbClr val="F0A05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F0B465-1428-43F5-BB40-C93F18FDB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33675"/>
            <a:ext cx="19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AB7AA7-2EA0-425C-BE63-FF77404A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2766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AUDITORIA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CA9844-3B57-4476-A7A6-AF904B91A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67125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Histórico de ações e cancelamentos autorizados</a:t>
            </a:r>
          </a:p>
        </p:txBody>
      </p:sp>
      <p:cxnSp>
        <p:nvCxnSpPr>
          <p:cNvPr id="55" name=""/>
          <p:cNvCxnSpPr/>
          <p:nvPr/>
        </p:nvCxnSpPr>
        <p:spPr>
          <a:xfrm xmlns:a="http://schemas.openxmlformats.org/drawingml/2006/main">
            <a:off x="6438900" y="4724400"/>
            <a:ext cx="2190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4A6C61"/>
            </a:solidFill>
            <a:prstDash val="solid"/>
          </a:ln>
        </p:spPr>
      </p:cxn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AC97A4-C40D-4E84-B346-C87945A5F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81250"/>
            <a:ext cx="2647950" cy="2686050"/>
          </a:xfrm>
          <a:prstGeom xmlns:a="http://schemas.openxmlformats.org/drawingml/2006/main" prst="roundRect">
            <a:avLst>
              <a:gd name="adj" fmla="val 57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6C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50BF80-FAD4-4B74-BFE5-546996CA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6098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949"/>
          </a:solidFill>
          <a:ln xmlns:a="http://schemas.openxmlformats.org/drawingml/2006/main" w="0">
            <a:solidFill>
              <a:srgbClr val="1F5949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CAF6C6-5A7A-401F-8FFA-7EE72ABE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733675"/>
            <a:ext cx="19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71BA603-29AF-4396-A318-25FA86B6C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27660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F7561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2F7561"/>
                </a:solidFill>
                <a:latin typeface="Aptos"/>
                <a:ea typeface="Aptos"/>
                <a:cs typeface="Aptos"/>
              </a:rPr>
              <a:t>CONTINUIDADE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FD44D5E-6837-4C73-B23C-4049A83C9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667125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17382F"/>
                </a:solidFill>
                <a:latin typeface="Georgia"/>
                <a:ea typeface="Georgia"/>
                <a:cs typeface="Georgia"/>
              </a:rPr>
              <a:t>Backups e painel remoto com MFA por TOTP</a:t>
            </a:r>
          </a:p>
        </p:txBody>
      </p:sp>
      <p:cxnSp>
        <p:nvCxnSpPr>
          <p:cNvPr id="61" name=""/>
          <p:cNvCxnSpPr/>
          <p:nvPr/>
        </p:nvCxnSpPr>
        <p:spPr>
          <a:xfrm xmlns:a="http://schemas.openxmlformats.org/drawingml/2006/main">
            <a:off x="9315450" y="4724400"/>
            <a:ext cx="2190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4A6C61"/>
            </a:solidFill>
            <a:prstDash val="solid"/>
          </a:ln>
        </p:spPr>
      </p:cxn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25CB45-1430-434E-92A8-8F70E63D6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05450"/>
            <a:ext cx="771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8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382F"/>
                </a:solidFill>
                <a:latin typeface="Aptos"/>
                <a:ea typeface="Aptos"/>
                <a:cs typeface="Aptos"/>
              </a:rPr>
              <a:t>Segurança não aparece só no login — ela acompanha a operação.</a:t>
            </a:r>
          </a:p>
        </p:txBody>
      </p:sp>
    </p:spTree>
    <p:extLst>
      <p:ext uri="{BB962C8B-B14F-4D97-AF65-F5344CB8AC3E}">
        <p14:creationId xmlns:p14="http://schemas.microsoft.com/office/powerpoint/2010/main" val="16325899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2026-08-25T02:52:49.6690000Z</dcterms:created>
  <dcterms:modified xsi:type="dcterms:W3CDTF">2026-08-25T02:52:49.6690000Z</dcterms:modified>
</coreProperties>
</file>