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faa7e1ac6114522" /><Relationship Type="http://schemas.openxmlformats.org/officeDocument/2006/relationships/extended-properties" Target="/docProps/app.xml" Id="Rf2d497436e614f75" /><Relationship Type="http://schemas.openxmlformats.org/officeDocument/2006/relationships/officeDocument" Target="/ppt/presentation.xml" Id="R1f552a40fba2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1937a80134f84"/>
  </p:sldMasterIdLst>
  <p:notesMasterIdLst>
    <p:notesMasterId xmlns:r="http://schemas.openxmlformats.org/officeDocument/2006/relationships" r:id="R0325e3ca739f405d"/>
  </p:notesMasterIdLst>
  <p:sldIdLst>
    <p:sldId xmlns:r="http://schemas.openxmlformats.org/officeDocument/2006/relationships" id="256" r:id="Rcf42e84a2e5b4a5e"/>
    <p:sldId xmlns:r="http://schemas.openxmlformats.org/officeDocument/2006/relationships" id="257" r:id="R1ba92c40af3a41ba"/>
    <p:sldId xmlns:r="http://schemas.openxmlformats.org/officeDocument/2006/relationships" id="258" r:id="Rd8929ba0563a4d18"/>
    <p:sldId xmlns:r="http://schemas.openxmlformats.org/officeDocument/2006/relationships" id="259" r:id="Rc386d2856ed24ae2"/>
    <p:sldId xmlns:r="http://schemas.openxmlformats.org/officeDocument/2006/relationships" id="260" r:id="Rf49d06d9dcca447e"/>
    <p:sldId xmlns:r="http://schemas.openxmlformats.org/officeDocument/2006/relationships" id="261" r:id="Rca5ba2234dc7442e"/>
    <p:sldId xmlns:r="http://schemas.openxmlformats.org/officeDocument/2006/relationships" id="262" r:id="Rf9163ed209d94ef1"/>
    <p:sldId xmlns:r="http://schemas.openxmlformats.org/officeDocument/2006/relationships" id="263" r:id="R0049ad0439d84dec"/>
    <p:sldId xmlns:r="http://schemas.openxmlformats.org/officeDocument/2006/relationships" id="264" r:id="R1540ab9d331f481e"/>
    <p:sldId xmlns:r="http://schemas.openxmlformats.org/officeDocument/2006/relationships" id="265" r:id="Ref876c90326f4b8c"/>
    <p:sldId xmlns:r="http://schemas.openxmlformats.org/officeDocument/2006/relationships" id="266" r:id="R956e6248f1c14110"/>
    <p:sldId xmlns:r="http://schemas.openxmlformats.org/officeDocument/2006/relationships" id="267" r:id="R4b54ec2058d644c0"/>
    <p:sldId xmlns:r="http://schemas.openxmlformats.org/officeDocument/2006/relationships" id="268" r:id="Refdf47140d3c4a6d"/>
    <p:sldId xmlns:r="http://schemas.openxmlformats.org/officeDocument/2006/relationships" id="269" r:id="Rac45c134198e4960"/>
    <p:sldId xmlns:r="http://schemas.openxmlformats.org/officeDocument/2006/relationships" id="270" r:id="Rd9ff94d6960c4d28"/>
    <p:sldId xmlns:r="http://schemas.openxmlformats.org/officeDocument/2006/relationships" id="271" r:id="Rbb62de1ec6e14f0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f2afde3199f4ac4" /><Relationship Type="http://schemas.openxmlformats.org/officeDocument/2006/relationships/slideMaster" Target="/ppt/slideMasters/slideMaster1.xml" Id="R5991937a80134f84" /><Relationship Type="http://schemas.openxmlformats.org/officeDocument/2006/relationships/notesMaster" Target="/ppt/notesMasters/notesMaster1.xml" Id="R0325e3ca739f405d" /><Relationship Type="http://schemas.openxmlformats.org/officeDocument/2006/relationships/presProps" Target="/ppt/presProps.xml" Id="R6e8935b6527e43ec" /><Relationship Type="http://schemas.openxmlformats.org/officeDocument/2006/relationships/tableStyles" Target="/ppt/tableStyles.xml" Id="R47179331e8404397" /><Relationship Type="http://schemas.openxmlformats.org/officeDocument/2006/relationships/slide" Target="/ppt/slides/slide1.xml" Id="Rcf42e84a2e5b4a5e" /><Relationship Type="http://schemas.openxmlformats.org/officeDocument/2006/relationships/slide" Target="/ppt/slides/slide2.xml" Id="R1ba92c40af3a41ba" /><Relationship Type="http://schemas.openxmlformats.org/officeDocument/2006/relationships/slide" Target="/ppt/slides/slide3.xml" Id="Rd8929ba0563a4d18" /><Relationship Type="http://schemas.openxmlformats.org/officeDocument/2006/relationships/slide" Target="/ppt/slides/slide4.xml" Id="Rc386d2856ed24ae2" /><Relationship Type="http://schemas.openxmlformats.org/officeDocument/2006/relationships/slide" Target="/ppt/slides/slide5.xml" Id="Rf49d06d9dcca447e" /><Relationship Type="http://schemas.openxmlformats.org/officeDocument/2006/relationships/slide" Target="/ppt/slides/slide6.xml" Id="Rca5ba2234dc7442e" /><Relationship Type="http://schemas.openxmlformats.org/officeDocument/2006/relationships/slide" Target="/ppt/slides/slide7.xml" Id="Rf9163ed209d94ef1" /><Relationship Type="http://schemas.openxmlformats.org/officeDocument/2006/relationships/slide" Target="/ppt/slides/slide8.xml" Id="R0049ad0439d84dec" /><Relationship Type="http://schemas.openxmlformats.org/officeDocument/2006/relationships/slide" Target="/ppt/slides/slide9.xml" Id="R1540ab9d331f481e" /><Relationship Type="http://schemas.openxmlformats.org/officeDocument/2006/relationships/slide" Target="/ppt/slides/slide10.xml" Id="Ref876c90326f4b8c" /><Relationship Type="http://schemas.openxmlformats.org/officeDocument/2006/relationships/slide" Target="/ppt/slides/slide11.xml" Id="R956e6248f1c14110" /><Relationship Type="http://schemas.openxmlformats.org/officeDocument/2006/relationships/slide" Target="/ppt/slides/slide12.xml" Id="R4b54ec2058d644c0" /><Relationship Type="http://schemas.openxmlformats.org/officeDocument/2006/relationships/slide" Target="/ppt/slides/slide13.xml" Id="Refdf47140d3c4a6d" /><Relationship Type="http://schemas.openxmlformats.org/officeDocument/2006/relationships/slide" Target="/ppt/slides/slide14.xml" Id="Rac45c134198e4960" /><Relationship Type="http://schemas.openxmlformats.org/officeDocument/2006/relationships/slide" Target="/ppt/slides/slide15.xml" Id="Rd9ff94d6960c4d28" /><Relationship Type="http://schemas.openxmlformats.org/officeDocument/2006/relationships/slide" Target="/ppt/slides/slide16.xml" Id="Rbb62de1ec6e14f0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5370f6ed07e477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c38c0d0d7354fb0" /><Relationship Type="http://schemas.openxmlformats.org/officeDocument/2006/relationships/notesMaster" Target="/ppt/notesMasters/notesMaster1.xml" Id="R7a07adcd7bc744e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98ce65ae4364608" /><Relationship Type="http://schemas.openxmlformats.org/officeDocument/2006/relationships/notesMaster" Target="/ppt/notesMasters/notesMaster1.xml" Id="R344bdd6f513c426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08e4dc727b74960" /><Relationship Type="http://schemas.openxmlformats.org/officeDocument/2006/relationships/notesMaster" Target="/ppt/notesMasters/notesMaster1.xml" Id="R012348e2749446b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e960adb79504407" /><Relationship Type="http://schemas.openxmlformats.org/officeDocument/2006/relationships/notesMaster" Target="/ppt/notesMasters/notesMaster1.xml" Id="Rc705aed1b81f469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05d5629a5824817" /><Relationship Type="http://schemas.openxmlformats.org/officeDocument/2006/relationships/notesMaster" Target="/ppt/notesMasters/notesMaster1.xml" Id="R9039624ccd204e9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f234b5f7efc41c0" /><Relationship Type="http://schemas.openxmlformats.org/officeDocument/2006/relationships/notesMaster" Target="/ppt/notesMasters/notesMaster1.xml" Id="R0a37373ecdc441e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670fc0b93344163" /><Relationship Type="http://schemas.openxmlformats.org/officeDocument/2006/relationships/notesMaster" Target="/ppt/notesMasters/notesMaster1.xml" Id="Rc607213431ed4b3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915451390aa48d2" /><Relationship Type="http://schemas.openxmlformats.org/officeDocument/2006/relationships/notesMaster" Target="/ppt/notesMasters/notesMaster1.xml" Id="R0fb4d1b6e56542b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bedd6a6e8b04df5" /><Relationship Type="http://schemas.openxmlformats.org/officeDocument/2006/relationships/notesMaster" Target="/ppt/notesMasters/notesMaster1.xml" Id="R4e6f3639a94f443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7dd8bc04b034861" /><Relationship Type="http://schemas.openxmlformats.org/officeDocument/2006/relationships/notesMaster" Target="/ppt/notesMasters/notesMaster1.xml" Id="R410694f3f4464d0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1a3f6fbc92c4475" /><Relationship Type="http://schemas.openxmlformats.org/officeDocument/2006/relationships/notesMaster" Target="/ppt/notesMasters/notesMaster1.xml" Id="Rca3064e31beb460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0dc6f32dc1b426d" /><Relationship Type="http://schemas.openxmlformats.org/officeDocument/2006/relationships/notesMaster" Target="/ppt/notesMasters/notesMaster1.xml" Id="Raeef8538e5fb4c3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817884bb3dc4ce1" /><Relationship Type="http://schemas.openxmlformats.org/officeDocument/2006/relationships/notesMaster" Target="/ppt/notesMasters/notesMaster1.xml" Id="R0ef82fd3860e462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d6a928b91954e67" /><Relationship Type="http://schemas.openxmlformats.org/officeDocument/2006/relationships/notesMaster" Target="/ppt/notesMasters/notesMaster1.xml" Id="R172097a4dc71451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7f58e97e1f34913" /><Relationship Type="http://schemas.openxmlformats.org/officeDocument/2006/relationships/notesMaster" Target="/ppt/notesMasters/notesMaster1.xml" Id="R85a3715059664c2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532208b798245e3" /><Relationship Type="http://schemas.openxmlformats.org/officeDocument/2006/relationships/notesMaster" Target="/ppt/notesMasters/notesMaster1.xml" Id="R13469a1460df417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Produto: Pigmenta 1.0.3. Fontes: código e documentação em C:/dev/tinta-app, consultados em 11/09/2026. Capturas do aplicativo atual em base isolada, com dados demonstrativos.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C:/dev/tinta-app/README.md; docs/recebimento-qualidade.md; docs/economia-pesagem-retornos.md</a:t>
            </a:r>
          </a:p>
          <a:p xmlns:a="http://schemas.openxmlformats.org/drawingml/2006/main">
            <a:r>
              <a:t>O estoque considera a condição do material para uso.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C:/dev/tinta-app/docs/economia-pesagem-retornos.md; src/renderer/pages/consulta/Rastreabilidade.tsx</a:t>
            </a:r>
          </a:p>
          <a:p xmlns:a="http://schemas.openxmlformats.org/drawingml/2006/main">
            <a:r>
              <a:t>Os vínculos permitem reconstruir o caminho do material.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C:/dev/tinta-app/docs/economia-pesagem-retornos.md; src/renderer/pages/consulta/CustosConsumos.tsx</a:t>
            </a:r>
          </a:p>
          <a:p xmlns:a="http://schemas.openxmlformats.org/drawingml/2006/main">
            <a:r>
              <a:t>O histórico distingue a estimativa do material consumido.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>O cálculo cobre materiais. Mão de obra, energia, impostos e perdas exigem avaliação complementar.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C:/dev/tinta-app/C:/dev/PaintLab/PaintLabApp/docs/pigmenta-lan.md</a:t>
            </a:r>
          </a:p>
          <a:p xmlns:a="http://schemas.openxmlformats.org/drawingml/2006/main">
            <a:r>
              <a:t>O celular recebe a solicitação e devolve a leitura.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>O PaintLab estima cores pela câmera e não substitui um espectrofotômetro.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C:/dev/tinta-app/docs/validacao-bancada-km-ml-inkformulation.md</a:t>
            </a:r>
          </a:p>
          <a:p xmlns:a="http://schemas.openxmlformats.org/drawingml/2006/main">
            <a:r>
              <a:t>Campanhas organizam a comparação com preparações reais.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>A comparação física ainda depende das receitas externas e das medições. Não há equivalência comprovada com outros sistemas.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C:/dev/tinta-app/README.md; docs/architecture/multi-user.md</a:t>
            </a:r>
          </a:p>
          <a:p xmlns:a="http://schemas.openxmlformats.org/drawingml/2006/main">
            <a:r>
              <a:t>Permissões e histórico apoiam a proteção da operação.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Contatos fornecidos pelo proprietário da AMZ Techworks nesta conversa. Escopo e condições de implantação devem ser definidos para a operação do cliente.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C:/dev/tinta-app/src/renderer/pages/Home.tsx</a:t>
            </a:r>
          </a:p>
          <a:p xmlns:a="http://schemas.openxmlformats.org/drawingml/2006/main">
            <a:r>
              <a:t>As prioridades da operação aparecem na entrada.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C:/dev/tinta-app/docs/recebimento-qualidade.md</a:t>
            </a:r>
          </a:p>
          <a:p xmlns:a="http://schemas.openxmlformats.org/drawingml/2006/main">
            <a:r>
              <a:t>A análise de recebimento orienta a liberação do material.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>Lotes antigos sem análise vinculada continuam identificados como legado, sem aprovação presumida.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C:/dev/tinta-app/docs/padronizacao-medicoes.md</a:t>
            </a:r>
          </a:p>
          <a:p xmlns:a="http://schemas.openxmlformats.org/drawingml/2006/main">
            <a:r>
              <a:t>Cada leitura preserva as condições que permitem compará-la.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>Informar as condições não equivale a uma verificação automática do instrumento.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C:/dev/tinta-app/src/renderer/app/routes.tsx; docs/kubelka-munk-paintlab.md</a:t>
            </a:r>
          </a:p>
          <a:p xmlns:a="http://schemas.openxmlformats.org/drawingml/2006/main">
            <a:r>
              <a:t>Ferramentas diferentes para cada desafio de cor.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C:/dev/tinta-app/docs/economia-pesagem-retornos.md; docs/kubelka-munk-paintlab.md</a:t>
            </a:r>
          </a:p>
          <a:p xmlns:a="http://schemas.openxmlformats.org/drawingml/2006/main">
            <a:r>
              <a:t>Cor, disponibilidade e custo entram na escolha da receita.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>A busca não garante a melhor solução global. Custo estimado de materiais não representa economia realizada.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C:/dev/tinta-app/docs/kubelka-munk-paintlab.md; docs/padronizacao-medicoes.md</a:t>
            </a:r>
          </a:p>
          <a:p xmlns:a="http://schemas.openxmlformats.org/drawingml/2006/main">
            <a:r>
              <a:t>O aprendizado usa a composição pesada e a leitura obtida.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>Validação interna não comprova precisão para qualquer tinta ou aplicação. Ensaios físicos continuam necessários.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C:/dev/tinta-app/docs/economia-pesagem-retornos.md</a:t>
            </a:r>
          </a:p>
          <a:p xmlns:a="http://schemas.openxmlformats.org/drawingml/2006/main">
            <a:r>
              <a:t>A porção pesada fica ligada à receita e ao volume utilizado.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>Os pesos são digitados. A captura automática da balança depende de integração específica.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C:/dev/tinta-app/README.md; src/renderer/pages/consulta/FilaProducao.tsx; docs/economia-pesagem-retornos.md</a:t>
            </a:r>
          </a:p>
          <a:p xmlns:a="http://schemas.openxmlformats.org/drawingml/2006/main">
            <a:r>
              <a:t>A fila organiza a execução de cada ordem.</a:t>
            </a:r>
          </a:p>
          <a:p xmlns:a="http://schemas.openxmlformats.org/drawingml/2006/main">
            <a:r>
              <a:t>Captura do aplicativo atual em 11/09/2026. Base isolada com dados fictícios; valores e estados não representam desempenho comercial.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df6b0aacd45e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d4b06ff45954e7a" /><Relationship Type="http://schemas.openxmlformats.org/officeDocument/2006/relationships/slideLayout" Target="/ppt/slideLayouts/slideLayout1.xml" Id="Re7509f7023d3453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09f7023d3453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6467ee49b49a2" /><Relationship Type="http://schemas.openxmlformats.org/officeDocument/2006/relationships/image" Target="/ppt/media/image.png" Id="Re44869ebd681468a" /><Relationship Type="http://schemas.openxmlformats.org/officeDocument/2006/relationships/notesSlide" Target="/ppt/notesSlides/notesSlide1.xml" Id="R226a795313d34f8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f0e7a7ee4b97" /><Relationship Type="http://schemas.openxmlformats.org/officeDocument/2006/relationships/image" Target="/ppt/media/image10.png" Id="R42dfd63a45ee4527" /><Relationship Type="http://schemas.openxmlformats.org/officeDocument/2006/relationships/notesSlide" Target="/ppt/notesSlides/notesSlide10.xml" Id="R2e5c59e55026488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ba1e163ee4de2" /><Relationship Type="http://schemas.openxmlformats.org/officeDocument/2006/relationships/image" Target="/ppt/media/image11.png" Id="Rfb4639f86f0144a6" /><Relationship Type="http://schemas.openxmlformats.org/officeDocument/2006/relationships/notesSlide" Target="/ppt/notesSlides/notesSlide11.xml" Id="R341ae835b329460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6a6b83c1541bb" /><Relationship Type="http://schemas.openxmlformats.org/officeDocument/2006/relationships/image" Target="/ppt/media/image12.png" Id="Rc703970b56c74715" /><Relationship Type="http://schemas.openxmlformats.org/officeDocument/2006/relationships/notesSlide" Target="/ppt/notesSlides/notesSlide12.xml" Id="Rca6ecf58d82e4da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8f16566024d2d" /><Relationship Type="http://schemas.openxmlformats.org/officeDocument/2006/relationships/image" Target="/ppt/media/image13.png" Id="R6dd32e5491854817" /><Relationship Type="http://schemas.openxmlformats.org/officeDocument/2006/relationships/notesSlide" Target="/ppt/notesSlides/notesSlide13.xml" Id="R376b5d3b73e840f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9c88bb75446d7" /><Relationship Type="http://schemas.openxmlformats.org/officeDocument/2006/relationships/image" Target="/ppt/media/image14.png" Id="R04397b69bba74813" /><Relationship Type="http://schemas.openxmlformats.org/officeDocument/2006/relationships/notesSlide" Target="/ppt/notesSlides/notesSlide14.xml" Id="Rd1f8de2df54f428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1835c33e499c" /><Relationship Type="http://schemas.openxmlformats.org/officeDocument/2006/relationships/image" Target="/ppt/media/image15.png" Id="Rb5980e246c08400c" /><Relationship Type="http://schemas.openxmlformats.org/officeDocument/2006/relationships/notesSlide" Target="/ppt/notesSlides/notesSlide15.xml" Id="R4a3de6ae053b42c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bc98582d84384" /><Relationship Type="http://schemas.openxmlformats.org/officeDocument/2006/relationships/notesSlide" Target="/ppt/notesSlides/notesSlide16.xml" Id="Ra7657aae3a7d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4a7bca52644ed" /><Relationship Type="http://schemas.openxmlformats.org/officeDocument/2006/relationships/image" Target="/ppt/media/image2.png" Id="R8cbf7980ea7d45e6" /><Relationship Type="http://schemas.openxmlformats.org/officeDocument/2006/relationships/notesSlide" Target="/ppt/notesSlides/notesSlide2.xml" Id="R417edfcb7559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2501d6bfa4cb9" /><Relationship Type="http://schemas.openxmlformats.org/officeDocument/2006/relationships/image" Target="/ppt/media/image3.png" Id="R046aa9cf397a49e7" /><Relationship Type="http://schemas.openxmlformats.org/officeDocument/2006/relationships/notesSlide" Target="/ppt/notesSlides/notesSlide3.xml" Id="R226bd2cab29c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48dfd9c04607" /><Relationship Type="http://schemas.openxmlformats.org/officeDocument/2006/relationships/image" Target="/ppt/media/image4.png" Id="Rdaeb6777efdd445e" /><Relationship Type="http://schemas.openxmlformats.org/officeDocument/2006/relationships/notesSlide" Target="/ppt/notesSlides/notesSlide4.xml" Id="Rbf3507f25684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d92c201da41c2" /><Relationship Type="http://schemas.openxmlformats.org/officeDocument/2006/relationships/image" Target="/ppt/media/image5.png" Id="R8c8c9e2efe714772" /><Relationship Type="http://schemas.openxmlformats.org/officeDocument/2006/relationships/notesSlide" Target="/ppt/notesSlides/notesSlide5.xml" Id="Rda4f921ab55247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56b48d91a453a" /><Relationship Type="http://schemas.openxmlformats.org/officeDocument/2006/relationships/image" Target="/ppt/media/image6.png" Id="R994399f6bb7544aa" /><Relationship Type="http://schemas.openxmlformats.org/officeDocument/2006/relationships/notesSlide" Target="/ppt/notesSlides/notesSlide6.xml" Id="R953d2b4f43f6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38fce03eb4cd5" /><Relationship Type="http://schemas.openxmlformats.org/officeDocument/2006/relationships/image" Target="/ppt/media/image7.png" Id="R017729283ffa4aae" /><Relationship Type="http://schemas.openxmlformats.org/officeDocument/2006/relationships/notesSlide" Target="/ppt/notesSlides/notesSlide7.xml" Id="R2088e3d803904bf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40cd5fa5b462a" /><Relationship Type="http://schemas.openxmlformats.org/officeDocument/2006/relationships/image" Target="/ppt/media/image8.png" Id="R63cb3926f44a44b7" /><Relationship Type="http://schemas.openxmlformats.org/officeDocument/2006/relationships/notesSlide" Target="/ppt/notesSlides/notesSlide8.xml" Id="Rcb0a57c4f234452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7a913c25c4787" /><Relationship Type="http://schemas.openxmlformats.org/officeDocument/2006/relationships/image" Target="/ppt/media/image9.png" Id="R10b951d007224bc0" /><Relationship Type="http://schemas.openxmlformats.org/officeDocument/2006/relationships/notesSlide" Target="/ppt/notesSlides/notesSlide9.xml" Id="R9ef2ebc639e742b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8B16617F-A5FF-459B-9844-CEBC3C277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6953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42D6C4"/>
                </a:solidFill>
                <a:latin typeface="Aptos"/>
                <a:ea typeface="Aptos"/>
                <a:cs typeface="Aptos"/>
              </a:rPr>
              <a:t>APRESENTAÇÃO COMERCIAL</a:t>
            </a:r>
          </a:p>
        </p:txBody>
      </p:sp>
      <p:sp>
        <p:nvSpPr>
          <p:cNvPr id="2" name="cover-title">
            <a:extLst xmlns:a="http://schemas.openxmlformats.org/drawingml/2006/main">
              <a:ext uri="{FF2B5EF4-FFF2-40B4-BE49-F238E27FC236}">
                <a16:creationId xmlns:a16="http://schemas.microsoft.com/office/drawing/2014/main" id="{6269CAC8-9ADB-4B11-BBB3-D1DDD58C5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28800"/>
            <a:ext cx="70485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6450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6450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Pigmenta</a:t>
            </a:r>
          </a:p>
        </p:txBody>
      </p:sp>
      <p:sp>
        <p:nvSpPr>
          <p:cNvPr id="3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985AF2CB-65B7-49B0-8DC3-6E83C676F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05150"/>
            <a:ext cx="676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92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292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Formulação, produção e controle de tintas</a:t>
            </a:r>
          </a:p>
        </p:txBody>
      </p:sp>
      <p:sp>
        <p:nvSpPr>
          <p:cNvPr id="4" name="cover-date">
            <a:extLst xmlns:a="http://schemas.openxmlformats.org/drawingml/2006/main">
              <a:ext uri="{FF2B5EF4-FFF2-40B4-BE49-F238E27FC236}">
                <a16:creationId xmlns:a16="http://schemas.microsoft.com/office/drawing/2014/main" id="{89391619-AE8D-4F81-877B-BA7655D00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05425"/>
            <a:ext cx="685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Recursos atuais do aplicativo</a:t>
            </a:r>
          </a:p>
          <a:p xmlns:a="http://schemas.openxmlformats.org/drawingml/2006/main">
            <a:pPr>
              <a:defRPr sz="1725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Setembro de 2026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4869ebd681468a"/>
          <a:stretch xmlns:a="http://schemas.openxmlformats.org/drawingml/2006/main"/>
        </p:blipFill>
        <p:spPr>
          <a:xfrm xmlns:a="http://schemas.openxmlformats.org/drawingml/2006/main">
            <a:off x="8286750" y="1657350"/>
            <a:ext cx="3067050" cy="30670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86439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">
            <a:extLst xmlns:a="http://schemas.openxmlformats.org/drawingml/2006/main">
              <a:ext uri="{FF2B5EF4-FFF2-40B4-BE49-F238E27FC236}">
                <a16:creationId xmlns:a16="http://schemas.microsoft.com/office/drawing/2014/main" id="{87A66C14-426B-4626-BDDD-1A1E7AF50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Materiais, lotes e disponibilidade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B2D0F0F7-D2F3-4DDC-BA4B-BEDAD8739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Entradas, transferências, posições e reservas por OP ajudam a organizar o abastecimento. O controle por lote e volume mantém a identificação física do material.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3FC1EF0B-14B6-4DA0-9EED-1BB0A4C40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A seleção por vencimento prioriza lotes elegíveis. Qualidade pendente ou reprovada impede consumo e reserva, e as etiquetas apoiam a conferência na execução.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dfd63a45ee4527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5F6110B3-12E0-4872-B680-1938B78E9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3A6DCB7-317A-4D65-BEFF-B1BF7301E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1021823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">
            <a:extLst xmlns:a="http://schemas.openxmlformats.org/drawingml/2006/main">
              <a:ext uri="{FF2B5EF4-FFF2-40B4-BE49-F238E27FC236}">
                <a16:creationId xmlns:a16="http://schemas.microsoft.com/office/drawing/2014/main" id="{41E1B88E-ABB8-41D0-B2BC-785C5E4E7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Rastreabilidade da receita ao retorno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153769E1-6C1C-44DC-A595-0DFF0F129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Fórmula, OP, apontamento, lote e movimentações compõem o histórico operacional. Na execução assistida, cada porção conserva a origem e o responsável.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8362CCBB-EA42-4BAF-A464-2D0A9E1F7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O retorno consumido fica identificado pelo exemplar utilizado. O vínculo com a nova produção preserva a origem do material e evita substituições silenciosas.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4639f86f0144a6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72F64E8C-E417-4788-B384-1841669E7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02CA1E14-04AD-465C-A16F-8DE4B968E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79031316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itle">
            <a:extLst xmlns:a="http://schemas.openxmlformats.org/drawingml/2006/main">
              <a:ext uri="{FF2B5EF4-FFF2-40B4-BE49-F238E27FC236}">
                <a16:creationId xmlns:a16="http://schemas.microsoft.com/office/drawing/2014/main" id="{D36388D5-DEC5-428A-9794-8ED115F01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Custo previsto e custo do consumo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4ACDA3B1-DC3B-4B4F-8E84-4AFAA17ED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A sugestão guarda os preços usados na busca. Após a execução, o custo considera os valores dos lotes e as avaliações dos retornos efetivamente consumidos.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3BD72DED-3309-426D-9EE5-45F861E53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Alterações posteriores de preço não reescrevem os registros históricos. Custos ausentes ficam explícitos para que a equipe complete a informação.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03970b56c74715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C25B89D7-F9BA-4B1E-8965-5379851F9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scope-note">
            <a:extLst xmlns:a="http://schemas.openxmlformats.org/drawingml/2006/main">
              <a:ext uri="{FF2B5EF4-FFF2-40B4-BE49-F238E27FC236}">
                <a16:creationId xmlns:a16="http://schemas.microsoft.com/office/drawing/2014/main" id="{91551508-00DC-4B7D-8A0A-32BE1DFE5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15075"/>
            <a:ext cx="10858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O cálculo cobre materiais. Mão de obra, energia, impostos e perdas exigem avaliação complementar.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96A34C14-1D7D-4364-BFBF-341C4B06B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1809404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itle">
            <a:extLst xmlns:a="http://schemas.openxmlformats.org/drawingml/2006/main">
              <a:ext uri="{FF2B5EF4-FFF2-40B4-BE49-F238E27FC236}">
                <a16:creationId xmlns:a16="http://schemas.microsoft.com/office/drawing/2014/main" id="{ED35CA8E-E373-435D-AC02-4980168BB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Conexão com o PaintLab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D084AF77-10E4-40B2-AEF8-606833BD5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Na mesma rede privada, o administrador vincula o Android por QR Code e autoriza o aparelho. A solicitação informa referência, lote e tolerância.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747C8FBF-18A5-4425-BB78-9E0856A1B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O PaintLab salva a leitura antes do envio e mantém pendências quando o computador está indisponível. A tela da conexão permite acompanhar os registros.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d32e5491854817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D73884BA-3A07-406F-8905-EF8B00D85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scope-note">
            <a:extLst xmlns:a="http://schemas.openxmlformats.org/drawingml/2006/main">
              <a:ext uri="{FF2B5EF4-FFF2-40B4-BE49-F238E27FC236}">
                <a16:creationId xmlns:a16="http://schemas.microsoft.com/office/drawing/2014/main" id="{F6E6A01C-E347-4DCB-AE58-49264FE80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15075"/>
            <a:ext cx="10858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O PaintLab estima cores pela câmera e não substitui um espectrofotômetro.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87C755E-9841-4079-923C-4C385C260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19542415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itle">
            <a:extLst xmlns:a="http://schemas.openxmlformats.org/drawingml/2006/main">
              <a:ext uri="{FF2B5EF4-FFF2-40B4-BE49-F238E27FC236}">
                <a16:creationId xmlns:a16="http://schemas.microsoft.com/office/drawing/2014/main" id="{E8949771-4773-4EAF-8C9A-520702F9D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Validação em bancada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118C1A24-416F-40C0-851A-E2F141D12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O módulo permite comparar KM, KM com aprendizado e receitas do InkFormulation usando os mesmos materiais, alvos e condições de medição.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3BC1CEB4-98FE-4703-BB6A-846F8E60A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Receitas e treinamento são congelados antes das medições. O relatório distingue resultados, falhas e casos sem fórmula, sem incorporar a campanha ao aprendizado.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397b69bba74813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48F737BE-E3D6-40A4-9E9C-A89A3C350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scope-note">
            <a:extLst xmlns:a="http://schemas.openxmlformats.org/drawingml/2006/main">
              <a:ext uri="{FF2B5EF4-FFF2-40B4-BE49-F238E27FC236}">
                <a16:creationId xmlns:a16="http://schemas.microsoft.com/office/drawing/2014/main" id="{187B25E7-4CD8-4098-B327-5BBA0D27C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15075"/>
            <a:ext cx="10858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A comparação física ainda depende das receitas externas e das medições. Não há equivalência comprovada com outros sistemas.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B0D559F-03CF-4C2C-8B83-D4F3B4039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64443380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">
            <a:extLst xmlns:a="http://schemas.openxmlformats.org/drawingml/2006/main">
              <a:ext uri="{FF2B5EF4-FFF2-40B4-BE49-F238E27FC236}">
                <a16:creationId xmlns:a16="http://schemas.microsoft.com/office/drawing/2014/main" id="{4F7D2843-A8B7-400B-8C00-44A015DA4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Acesso, auditoria e continuidade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03AC0750-521E-4495-A398-FF687B76C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Perfis de acesso limitam ações por responsabilidade. Operações de escrita deixam registros de auditoria para consulta administrativa.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43756D6A-6520-4BCC-B3F4-09F4DBEA9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O aplicativo mantém cópias automáticas diárias e permite backup e restauração por administradores. A operação usa uma base local no computador.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980e246c08400c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A22094ED-7DF5-405E-8897-31940B295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002AA557-CEFC-4765-962A-D003F64DE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8823908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contact-title">
            <a:extLst xmlns:a="http://schemas.openxmlformats.org/drawingml/2006/main">
              <a:ext uri="{FF2B5EF4-FFF2-40B4-BE49-F238E27FC236}">
                <a16:creationId xmlns:a16="http://schemas.microsoft.com/office/drawing/2014/main" id="{DEE42FDA-9711-4372-AA94-307C3D87C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66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4050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Demonstração orientada à sua operação</a:t>
            </a:r>
          </a:p>
        </p:txBody>
      </p:sp>
      <p:sp>
        <p:nvSpPr>
          <p:cNvPr id="2" name="contact-body">
            <a:extLst xmlns:a="http://schemas.openxmlformats.org/drawingml/2006/main">
              <a:ext uri="{FF2B5EF4-FFF2-40B4-BE49-F238E27FC236}">
                <a16:creationId xmlns:a16="http://schemas.microsoft.com/office/drawing/2014/main" id="{826D6433-896F-4F9B-84EF-2CC87C8B5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19325"/>
            <a:ext cx="10572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2325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Conheça os fluxos do Pigmenta e avalie os requisitos de materiais, medição e implantação com a AMZ Techworks.</a:t>
            </a:r>
          </a:p>
        </p:txBody>
      </p:sp>
      <p:sp>
        <p:nvSpPr>
          <p:cNvPr id="3" name="whatsapp">
            <a:extLst xmlns:a="http://schemas.openxmlformats.org/drawingml/2006/main">
              <a:ext uri="{FF2B5EF4-FFF2-40B4-BE49-F238E27FC236}">
                <a16:creationId xmlns:a16="http://schemas.microsoft.com/office/drawing/2014/main" id="{31BD9E4D-0DCB-49D0-BCDF-DC2E36DB1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9550"/>
            <a:ext cx="102870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42D6C4"/>
                </a:solidFill>
                <a:latin typeface="Aptos"/>
                <a:ea typeface="Aptos"/>
                <a:cs typeface="Aptos"/>
              </a:rPr>
              <a:t>WhatsApp  (54) 99185-1705</a:t>
            </a:r>
          </a:p>
        </p:txBody>
      </p:sp>
      <p:sp>
        <p:nvSpPr>
          <p:cNvPr id="4" name="email">
            <a:extLst xmlns:a="http://schemas.openxmlformats.org/drawingml/2006/main">
              <a:ext uri="{FF2B5EF4-FFF2-40B4-BE49-F238E27FC236}">
                <a16:creationId xmlns:a16="http://schemas.microsoft.com/office/drawing/2014/main" id="{BF772141-58EF-4F6C-8B00-25F6270F5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72025"/>
            <a:ext cx="102870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2250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amzsistemas@hotmail.com</a:t>
            </a:r>
          </a:p>
        </p:txBody>
      </p:sp>
      <p:sp>
        <p:nvSpPr>
          <p:cNvPr id="5" name="site">
            <a:extLst xmlns:a="http://schemas.openxmlformats.org/drawingml/2006/main">
              <a:ext uri="{FF2B5EF4-FFF2-40B4-BE49-F238E27FC236}">
                <a16:creationId xmlns:a16="http://schemas.microsoft.com/office/drawing/2014/main" id="{099B070C-CD95-4783-8628-D54253A00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67350"/>
            <a:ext cx="106680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2250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amztechworks.com/produtos/pigmenta</a:t>
            </a:r>
          </a:p>
        </p:txBody>
      </p:sp>
    </p:spTree>
    <p:extLst>
      <p:ext uri="{BB962C8B-B14F-4D97-AF65-F5344CB8AC3E}">
        <p14:creationId xmlns:p14="http://schemas.microsoft.com/office/powerpoint/2010/main" val="30764116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">
            <a:extLst xmlns:a="http://schemas.openxmlformats.org/drawingml/2006/main">
              <a:ext uri="{FF2B5EF4-FFF2-40B4-BE49-F238E27FC236}">
                <a16:creationId xmlns:a16="http://schemas.microsoft.com/office/drawing/2014/main" id="{4BCA3511-618B-4CEB-A7FC-E307BE2AC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Visão operacional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5B75A510-F6A9-4847-9AC6-6B56D348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O painel reúne vencimentos, alertas de estoque e indicadores dos cadastros. A navegação lateral mantém os módulos acessíveis durante o trabalho.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D385251D-085D-4AD1-96CF-13253CB1D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A equipe acompanha amostras líquidas, fichas de cores, lotes e aferição de anilox, além da evolução do estoque de retorno.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bf7980ea7d45e6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AB282C7F-802A-4AA9-9C19-735820270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DA0CDB06-535A-42DC-935B-CF7F5AB62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603706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itle">
            <a:extLst xmlns:a="http://schemas.openxmlformats.org/drawingml/2006/main">
              <a:ext uri="{FF2B5EF4-FFF2-40B4-BE49-F238E27FC236}">
                <a16:creationId xmlns:a16="http://schemas.microsoft.com/office/drawing/2014/main" id="{FD075B4D-8AA9-4D85-8014-034A26EB2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Recebimento e liberação de lotes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36764C92-EB7A-4D42-9333-438FB4703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Novas entradas ficam em análise até a conclusão dos ensaios exigidos. Cor, viscosidade e secagem compõem o laudo, com limites, resultados e responsável.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A9830A01-9F5C-4DB2-A84F-B0354C1CC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Pendências ou reprovação bloqueiam novos consumos e reservas. Revisões preservam o histórico e podem revogar uma liberação anterior.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6aa9cf397a49e7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718F3EC3-9273-4F07-963C-903247006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scope-note">
            <a:extLst xmlns:a="http://schemas.openxmlformats.org/drawingml/2006/main">
              <a:ext uri="{FF2B5EF4-FFF2-40B4-BE49-F238E27FC236}">
                <a16:creationId xmlns:a16="http://schemas.microsoft.com/office/drawing/2014/main" id="{3798A2CE-D592-458C-B06A-B4C6EB6C2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15075"/>
            <a:ext cx="10858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Lotes antigos sem análise vinculada continuam identificados como legado, sem aprovação presumida.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6F93E4F-5AD4-48D6-86CD-CE97E4485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5158933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itle">
            <a:extLst xmlns:a="http://schemas.openxmlformats.org/drawingml/2006/main">
              <a:ext uri="{FF2B5EF4-FFF2-40B4-BE49-F238E27FC236}">
                <a16:creationId xmlns:a16="http://schemas.microsoft.com/office/drawing/2014/main" id="{2DAB48A7-2BCE-477E-9118-AE6929BD5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Condições de medição padronizadas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302F1651-FEB8-4E43-B481-44514985C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Os protocolos registram instrumento, iluminante, observador, substrato, camada e preparo. Padrão e amostra precisam ter condições compatíveis no recebimento.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05FF06B1-AC96-45C3-B108-345BD2631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Os perfis do formulador preservam suas condições e revisões. O operador confirma o protocolo ao registrar calibrações, alvos e ensaios.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eb6777efdd445e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066412D1-7DDC-4A58-B8E2-938617A65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scope-note">
            <a:extLst xmlns:a="http://schemas.openxmlformats.org/drawingml/2006/main">
              <a:ext uri="{FF2B5EF4-FFF2-40B4-BE49-F238E27FC236}">
                <a16:creationId xmlns:a16="http://schemas.microsoft.com/office/drawing/2014/main" id="{39D85724-9C3F-4B7F-B753-AA09204C0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15075"/>
            <a:ext cx="10858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Informar as condições não equivale a uma verificação automática do instrumento.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2C8B61BF-4832-453B-B06D-B094C91E8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86453076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">
            <a:extLst xmlns:a="http://schemas.openxmlformats.org/drawingml/2006/main">
              <a:ext uri="{FF2B5EF4-FFF2-40B4-BE49-F238E27FC236}">
                <a16:creationId xmlns:a16="http://schemas.microsoft.com/office/drawing/2014/main" id="{349F7CC9-760E-4296-839D-0A2E62D26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Ferramentas de formulação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EFE0CACF-6E4E-4D32-83B4-756B49C18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Formulação matemática, reaproveitamento de retornos e simulação de mistura apoiam a preparação das receitas. O histórico mantém as informações para consulta.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D08AB7A9-8647-4916-A97E-44B64A068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O formulador Kubelka–Munk acrescenta perfis de aplicação, leituras de componentes e avaliação da diferença prevista em relação ao alvo.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8c9e2efe714772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47AFE816-1B58-4A85-9540-59122CD43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019948C6-D12E-4A8E-8E7D-FD2122B67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05801680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itle">
            <a:extLst xmlns:a="http://schemas.openxmlformats.org/drawingml/2006/main">
              <a:ext uri="{FF2B5EF4-FFF2-40B4-BE49-F238E27FC236}">
                <a16:creationId xmlns:a16="http://schemas.microsoft.com/office/drawing/2014/main" id="{BD25189B-DC4E-43D5-B2A0-3C63FC4BF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Formulação KM e custo estimado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2B46B4C0-3D55-48E8-BA02-432F81674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A busca permite priorizar o aproveitamento de retornos ou o menor custo estimado dos materiais, respeitando massa, limites dos componentes e tolerâncias previstas.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29BB3C39-5D41-4F95-B4E4-E550B0CF7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Perfis espectrais usam curvas D65/2°. A opção PaintLab trabalha com estimativas de câmera em um perfil próprio, sem misturar as fontes de medição.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4399f6bb7544aa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551D72DD-A8F9-432D-8D2E-A73789A49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scope-note">
            <a:extLst xmlns:a="http://schemas.openxmlformats.org/drawingml/2006/main">
              <a:ext uri="{FF2B5EF4-FFF2-40B4-BE49-F238E27FC236}">
                <a16:creationId xmlns:a16="http://schemas.microsoft.com/office/drawing/2014/main" id="{3E89A167-9C94-477D-B41D-FA91EABEF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15075"/>
            <a:ext cx="10858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A busca não garante a melhor solução global. Custo estimado de materiais não representa economia realizada.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0CF067A7-731D-4C73-BF86-4D43435DC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8248837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itle">
            <a:extLst xmlns:a="http://schemas.openxmlformats.org/drawingml/2006/main">
              <a:ext uri="{FF2B5EF4-FFF2-40B4-BE49-F238E27FC236}">
                <a16:creationId xmlns:a16="http://schemas.microsoft.com/office/drawing/2014/main" id="{FB806D78-24D4-44C2-8D8C-5F1EF78A5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Ensaios, correções e aprendizado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DFC83B9D-0F40-4181-8062-044C829A2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Cada ensaio registra massas e resultados efetivos. As correções preservam a composição anterior e acrescentam uma nova etapa com sua medição.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5267F948-8DE9-4862-9364-6C01F66B4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O modelo ajusta o erro residual do KM com dados compatíveis. A validação separa lotes e mantém a base KM quando o ajuste não atende aos critérios internos.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7729283ffa4aae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AF8E232B-EDA9-4FE1-966E-99EB4155E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scope-note">
            <a:extLst xmlns:a="http://schemas.openxmlformats.org/drawingml/2006/main">
              <a:ext uri="{FF2B5EF4-FFF2-40B4-BE49-F238E27FC236}">
                <a16:creationId xmlns:a16="http://schemas.microsoft.com/office/drawing/2014/main" id="{45574562-F0E4-49BB-B3B9-65E6D022F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15075"/>
            <a:ext cx="10858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Validação interna não comprova precisão para qualquer tinta ou aplicação. Ensaios físicos continuam necessários.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2AD5AFD8-0E6E-4EB7-9FF8-2256A0686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771337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itle">
            <a:extLst xmlns:a="http://schemas.openxmlformats.org/drawingml/2006/main">
              <a:ext uri="{FF2B5EF4-FFF2-40B4-BE49-F238E27FC236}">
                <a16:creationId xmlns:a16="http://schemas.microsoft.com/office/drawing/2014/main" id="{336517FB-DF54-4885-B657-5C5674F04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Pesagem assistida e consumo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F9E33965-D27C-42F1-80EB-424FFDB06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O preparo registra etiqueta, tara e peso bruto de cada porção. O sistema calcula o líquido e acompanha diferenças em relação à receita e à tolerância definida.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708AEF10-EEBB-4DD5-BE13-C07C151FE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A conclusão revalida OP, qualidade e estoque. Apontamento e consumo são registrados juntos, com vínculo aos lotes e retornos utilizados.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cb3926f44a44b7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271F8D25-CF40-4D71-9CBD-1240CBAF4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scope-note">
            <a:extLst xmlns:a="http://schemas.openxmlformats.org/drawingml/2006/main">
              <a:ext uri="{FF2B5EF4-FFF2-40B4-BE49-F238E27FC236}">
                <a16:creationId xmlns:a16="http://schemas.microsoft.com/office/drawing/2014/main" id="{7A171638-1D77-4441-BAF4-9900DE92A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15075"/>
            <a:ext cx="10858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Os pesos são digitados. A captura automática da balança depende de integração específica.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C055F885-86FB-41B7-9A51-839390892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91814228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80F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">
            <a:extLst xmlns:a="http://schemas.openxmlformats.org/drawingml/2006/main">
              <a:ext uri="{FF2B5EF4-FFF2-40B4-BE49-F238E27FC236}">
                <a16:creationId xmlns:a16="http://schemas.microsoft.com/office/drawing/2014/main" id="{1DA88329-50F5-4F2A-8D5E-7A5EB7B1A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"/>
            <a:ext cx="11277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4F8FF"/>
                </a:solidFill>
                <a:latin typeface="Aptos"/>
                <a:ea typeface="Aptos"/>
                <a:cs typeface="Aptos"/>
              </a:rPr>
              <a:t>Ordens e acompanhamento da produção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87B17EBA-0CCC-4E62-A5F9-BB1334DA6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9725"/>
            <a:ext cx="3667125" cy="2028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4F8F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F4F8FF"/>
                </a:solidFill>
                <a:latin typeface="Aptos"/>
                <a:ea typeface="Aptos"/>
                <a:cs typeface="Aptos"/>
              </a:rPr>
              <a:t>As ordens reúnem estado, prioridade e programação. A equipe acompanha a fila, registra apontamentos e consulta o histórico da produção.</a:t>
            </a:r>
          </a:p>
        </p:txBody>
      </p:sp>
      <p:sp>
        <p:nvSpPr>
          <p:cNvPr id="3" name="detail">
            <a:extLst xmlns:a="http://schemas.openxmlformats.org/drawingml/2006/main">
              <a:ext uri="{FF2B5EF4-FFF2-40B4-BE49-F238E27FC236}">
                <a16:creationId xmlns:a16="http://schemas.microsoft.com/office/drawing/2014/main" id="{E9CA19C5-A251-46D4-9E4F-B0AC7526F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24275"/>
            <a:ext cx="3667125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Os fluxos de correção e retorno mantêm o contexto do material. A pesagem assistida acrescenta o registro das porções efetivamente preparadas.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b951d007224bc0"/>
          <a:stretch xmlns:a="http://schemas.openxmlformats.org/drawingml/2006/main"/>
        </p:blipFill>
        <p:spPr>
          <a:xfrm xmlns:a="http://schemas.openxmlformats.org/drawingml/2006/main">
            <a:off x="4438650" y="1481370"/>
            <a:ext cx="7296150" cy="4409611"/>
          </a:xfrm>
          <a:prstGeom xmlns:a="http://schemas.openxmlformats.org/drawingml/2006/main" prst="rect">
            <a:avLst/>
          </a:prstGeom>
        </p:spPr>
      </p:pic>
      <p:sp>
        <p:nvSpPr>
          <p:cNvPr id="5" name="image-caption">
            <a:extLst xmlns:a="http://schemas.openxmlformats.org/drawingml/2006/main">
              <a:ext uri="{FF2B5EF4-FFF2-40B4-BE49-F238E27FC236}">
                <a16:creationId xmlns:a16="http://schemas.microsoft.com/office/drawing/2014/main" id="{B8D01704-6191-44CF-9A17-359DBC921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981700"/>
            <a:ext cx="72961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B7C6D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7C6D6"/>
                </a:solidFill>
                <a:latin typeface="Aptos"/>
                <a:ea typeface="Aptos"/>
                <a:cs typeface="Aptos"/>
              </a:rPr>
              <a:t>Tela atual do aplicativo em ambiente de demonstração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9FCBF6ED-DC9A-469F-9175-1D91D260F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960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42D6C4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42D6C4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80289412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2026-09-11T04:03:36.0890000Z</dcterms:created>
  <dcterms:modified xsi:type="dcterms:W3CDTF">2026-09-11T04:03:36.0890000Z</dcterms:modified>
</coreProperties>
</file>