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ed5d0010824df2" /><Relationship Type="http://schemas.openxmlformats.org/officeDocument/2006/relationships/extended-properties" Target="/docProps/app.xml" Id="Re8476f275eae42fa" /><Relationship Type="http://schemas.openxmlformats.org/officeDocument/2006/relationships/officeDocument" Target="/ppt/presentation.xml" Id="R0c7ba1db7378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545bcf56c4d3f"/>
  </p:sldMasterIdLst>
  <p:notesMasterIdLst>
    <p:notesMasterId xmlns:r="http://schemas.openxmlformats.org/officeDocument/2006/relationships" r:id="R8a058a0552444361"/>
  </p:notesMasterIdLst>
  <p:sldIdLst>
    <p:sldId xmlns:r="http://schemas.openxmlformats.org/officeDocument/2006/relationships" id="256" r:id="R1263cab8a74a4740"/>
    <p:sldId xmlns:r="http://schemas.openxmlformats.org/officeDocument/2006/relationships" id="257" r:id="R380a145d49794d37"/>
    <p:sldId xmlns:r="http://schemas.openxmlformats.org/officeDocument/2006/relationships" id="258" r:id="R44a1afa18f714938"/>
    <p:sldId xmlns:r="http://schemas.openxmlformats.org/officeDocument/2006/relationships" id="259" r:id="Raedfa160ed1c4f46"/>
    <p:sldId xmlns:r="http://schemas.openxmlformats.org/officeDocument/2006/relationships" id="260" r:id="R36cddf30e5df46e7"/>
    <p:sldId xmlns:r="http://schemas.openxmlformats.org/officeDocument/2006/relationships" id="261" r:id="Rc12a9aeeb57e4c60"/>
    <p:sldId xmlns:r="http://schemas.openxmlformats.org/officeDocument/2006/relationships" id="262" r:id="R1f782ad089b64e51"/>
    <p:sldId xmlns:r="http://schemas.openxmlformats.org/officeDocument/2006/relationships" id="263" r:id="R666c9d2e0f794763"/>
    <p:sldId xmlns:r="http://schemas.openxmlformats.org/officeDocument/2006/relationships" id="264" r:id="R5d227d4ff71d49da"/>
    <p:sldId xmlns:r="http://schemas.openxmlformats.org/officeDocument/2006/relationships" id="265" r:id="Refeaf8ddf1144492"/>
    <p:sldId xmlns:r="http://schemas.openxmlformats.org/officeDocument/2006/relationships" id="266" r:id="Ree000826426f48e5"/>
    <p:sldId xmlns:r="http://schemas.openxmlformats.org/officeDocument/2006/relationships" id="267" r:id="R1c4ef3aa90904c56"/>
    <p:sldId xmlns:r="http://schemas.openxmlformats.org/officeDocument/2006/relationships" id="268" r:id="Rc99c0dadfc8541de"/>
    <p:sldId xmlns:r="http://schemas.openxmlformats.org/officeDocument/2006/relationships" id="269" r:id="R779a1f98095b42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85e6aa0c9de4524" /><Relationship Type="http://schemas.openxmlformats.org/officeDocument/2006/relationships/slideMaster" Target="/ppt/slideMasters/slideMaster1.xml" Id="R218545bcf56c4d3f" /><Relationship Type="http://schemas.openxmlformats.org/officeDocument/2006/relationships/notesMaster" Target="/ppt/notesMasters/notesMaster1.xml" Id="R8a058a0552444361" /><Relationship Type="http://schemas.openxmlformats.org/officeDocument/2006/relationships/presProps" Target="/ppt/presProps.xml" Id="R8de8d79988624b11" /><Relationship Type="http://schemas.openxmlformats.org/officeDocument/2006/relationships/viewProps" Target="/ppt/viewProps.xml" Id="Ra94e0433e4e043f1" /><Relationship Type="http://schemas.openxmlformats.org/officeDocument/2006/relationships/tableStyles" Target="/ppt/tableStyles.xml" Id="R82c629e94e534a70" /><Relationship Type="http://schemas.openxmlformats.org/officeDocument/2006/relationships/slide" Target="/ppt/slides/slide1.xml" Id="R1263cab8a74a4740" /><Relationship Type="http://schemas.openxmlformats.org/officeDocument/2006/relationships/slide" Target="/ppt/slides/slide2.xml" Id="R380a145d49794d37" /><Relationship Type="http://schemas.openxmlformats.org/officeDocument/2006/relationships/slide" Target="/ppt/slides/slide3.xml" Id="R44a1afa18f714938" /><Relationship Type="http://schemas.openxmlformats.org/officeDocument/2006/relationships/slide" Target="/ppt/slides/slide4.xml" Id="Raedfa160ed1c4f46" /><Relationship Type="http://schemas.openxmlformats.org/officeDocument/2006/relationships/slide" Target="/ppt/slides/slide5.xml" Id="R36cddf30e5df46e7" /><Relationship Type="http://schemas.openxmlformats.org/officeDocument/2006/relationships/slide" Target="/ppt/slides/slide6.xml" Id="Rc12a9aeeb57e4c60" /><Relationship Type="http://schemas.openxmlformats.org/officeDocument/2006/relationships/slide" Target="/ppt/slides/slide7.xml" Id="R1f782ad089b64e51" /><Relationship Type="http://schemas.openxmlformats.org/officeDocument/2006/relationships/slide" Target="/ppt/slides/slide8.xml" Id="R666c9d2e0f794763" /><Relationship Type="http://schemas.openxmlformats.org/officeDocument/2006/relationships/slide" Target="/ppt/slides/slide9.xml" Id="R5d227d4ff71d49da" /><Relationship Type="http://schemas.openxmlformats.org/officeDocument/2006/relationships/slide" Target="/ppt/slides/slide10.xml" Id="Refeaf8ddf1144492" /><Relationship Type="http://schemas.openxmlformats.org/officeDocument/2006/relationships/slide" Target="/ppt/slides/slide11.xml" Id="Ree000826426f48e5" /><Relationship Type="http://schemas.openxmlformats.org/officeDocument/2006/relationships/slide" Target="/ppt/slides/slide12.xml" Id="R1c4ef3aa90904c56" /><Relationship Type="http://schemas.openxmlformats.org/officeDocument/2006/relationships/slide" Target="/ppt/slides/slide13.xml" Id="Rc99c0dadfc8541de" /><Relationship Type="http://schemas.openxmlformats.org/officeDocument/2006/relationships/slide" Target="/ppt/slides/slide14.xml" Id="R779a1f98095b42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c146c72f0f64a6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Default Codex Theme">
  <a:themeElements>
    <a:clrScheme name="BOT Color Palette 2026">
      <a:dk1>
        <a:srgbClr val="000000"/>
      </a:dk1>
      <a:lt1>
        <a:srgbClr val="FFFFFF"/>
      </a:lt1>
      <a:dk2>
        <a:srgbClr val="08284F"/>
      </a:dk2>
      <a:lt2>
        <a:srgbClr val="F9FCFF"/>
      </a:lt2>
      <a:accent1>
        <a:srgbClr val="175CD4"/>
      </a:accent1>
      <a:accent2>
        <a:srgbClr val="0B3668"/>
      </a:accent2>
      <a:accent3>
        <a:srgbClr val="EDF5FE"/>
      </a:accent3>
      <a:accent4>
        <a:srgbClr val="7E91A8"/>
      </a:accent4>
      <a:accent5>
        <a:srgbClr val="004142"/>
      </a:accent5>
      <a:accent6>
        <a:srgbClr val="407879"/>
      </a:accent6>
      <a:hlink>
        <a:srgbClr val="00ABFF"/>
      </a:hlink>
      <a:folHlink>
        <a:srgbClr val="430942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BOT Color Palette 2026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240f17872d41df" /><Relationship Type="http://schemas.openxmlformats.org/officeDocument/2006/relationships/notesMaster" Target="/ppt/notesMasters/notesMaster1.xml" Id="R45331b8418f6472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9113e4dad894eb5" /><Relationship Type="http://schemas.openxmlformats.org/officeDocument/2006/relationships/notesMaster" Target="/ppt/notesMasters/notesMaster1.xml" Id="R83513a975f1940a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b31122f18864364" /><Relationship Type="http://schemas.openxmlformats.org/officeDocument/2006/relationships/notesMaster" Target="/ppt/notesMasters/notesMaster1.xml" Id="Rd8355a63460043a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eefc6e2048a4796" /><Relationship Type="http://schemas.openxmlformats.org/officeDocument/2006/relationships/notesMaster" Target="/ppt/notesMasters/notesMaster1.xml" Id="R4c17f26112a5454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8c668ca757b4d85" /><Relationship Type="http://schemas.openxmlformats.org/officeDocument/2006/relationships/notesMaster" Target="/ppt/notesMasters/notesMaster1.xml" Id="Ra3d73ab75d52444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026c268cfb48b9" /><Relationship Type="http://schemas.openxmlformats.org/officeDocument/2006/relationships/notesMaster" Target="/ppt/notesMasters/notesMaster1.xml" Id="R50e6784cf11f44b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b4d911320784310" /><Relationship Type="http://schemas.openxmlformats.org/officeDocument/2006/relationships/notesMaster" Target="/ppt/notesMasters/notesMaster1.xml" Id="R1eb8a6d634e046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a6f54abc93a4f30" /><Relationship Type="http://schemas.openxmlformats.org/officeDocument/2006/relationships/notesMaster" Target="/ppt/notesMasters/notesMaster1.xml" Id="R8c4da1df4963475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d56c42dbc74fba" /><Relationship Type="http://schemas.openxmlformats.org/officeDocument/2006/relationships/notesMaster" Target="/ppt/notesMasters/notesMaster1.xml" Id="R77a1b62e555248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23b4b0d046548bc" /><Relationship Type="http://schemas.openxmlformats.org/officeDocument/2006/relationships/notesMaster" Target="/ppt/notesMasters/notesMaster1.xml" Id="R6a241ace897a41e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f6a596f87624f56" /><Relationship Type="http://schemas.openxmlformats.org/officeDocument/2006/relationships/notesMaster" Target="/ppt/notesMasters/notesMaster1.xml" Id="R6e7deeec8b51469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07ca7b786db4488" /><Relationship Type="http://schemas.openxmlformats.org/officeDocument/2006/relationships/notesMaster" Target="/ppt/notesMasters/notesMaster1.xml" Id="Rb6b0d96d9f2448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043e5eecd64cb9" /><Relationship Type="http://schemas.openxmlformats.org/officeDocument/2006/relationships/notesMaster" Target="/ppt/notesMasters/notesMaster1.xml" Id="R211764783da34f5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1f1344753c409e" /><Relationship Type="http://schemas.openxmlformats.org/officeDocument/2006/relationships/notesMaster" Target="/ppt/notesMasters/notesMaster1.xml" Id="R8c22f35e68db4b0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Apresente o ThemisLex como uma plataforma de gestão, controle e apoio à decisão para escritórios jurídicos.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D:/01ALESSANDRO/DEVOPS/ThemisLex/docs/manual-usuario.md</a:t>
            </a:r>
            <a:endParaRPr/>
          </a:p>
          <a:p xmlns:a="http://schemas.openxmlformats.org/drawingml/2006/main">
            <a:r>
              <a:t>- Interface local do ThemisLex consolidada em D:, captura de 12/08/2026</a:t>
            </a:r>
            <a:endParaRPr/>
          </a:p>
          <a:p xmlns:a="http://schemas.openxmlformats.org/drawingml/2006/main"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D:\01ALESSANDRO\DEVOPS\ThemisLex\.tmp\commercial-deck\screenshots-updated\deck-financeiro.png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D:\01ALESSANDRO\DEVOPS\ThemisLex\.tmp\commercial-deck\screenshots-updated\deck-configuracoes.png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sequência é uma proposta de implantação e deve ser ajustada ao escopo contratado e ao volume de dados do cliente.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D:/01ALESSANDRO/DEVOPS/ThemisLex/docs/manual-usuario.md</a:t>
            </a:r>
          </a:p>
          <a:p xmlns:a="http://schemas.openxmlformats.org/drawingml/2006/main">
            <a:r>
              <a:t>- D:/01ALESSANDRO/DEVOPS/ThemisLex/backend/src/legacy-import/legacy-import.service.ts</a:t>
            </a:r>
          </a:p>
          <a:p xmlns:a="http://schemas.openxmlformats.org/drawingml/2006/main">
            <a:r>
              <a:t>- D:/01ALESSANDRO/DEVOPS/imagens/logos/ChatGPT Image 13 de ago. de 2026, 16_49_36.png (marca fornecida pelo usuário em 13/08/2026)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estes três perfis para qualificar aderência. Valide necessidades, volume de usuários, infraestrutura e expectativas antes da proposta.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D:/01ALESSANDRO/DEVOPS/ThemisLex/docs/manual-usuario.md</a:t>
            </a:r>
          </a:p>
          <a:p xmlns:a="http://schemas.openxmlformats.org/drawingml/2006/main">
            <a:r>
              <a:t>- D:/01ALESSANDRO/DEVOPS/imagens/logos/ChatGPT Image 13 de ago. de 2026, 16_49_36.png (marca fornecida pelo usuário em 13/08/2026)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Encerre propondo uma demonstração com os cenários reais do potencial cliente e levantamento de implantação.</a:t>
            </a:r>
            <a:endParaRPr/>
          </a:p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D:/01ALESSANDRO/DEVOPS/ThemisLex/docs/manual-usuario.md</a:t>
            </a:r>
            <a:endParaRPr/>
          </a:p>
          <a:p xmlns:a="http://schemas.openxmlformats.org/drawingml/2006/main"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este roteiro para adaptar a conversa ao perfil do potencial cliente.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D:/01ALESSANDRO/DEVOPS/ThemisLex/docs/manual-usuario.md</a:t>
            </a:r>
          </a:p>
          <a:p xmlns:a="http://schemas.openxmlformats.org/drawingml/2006/main">
            <a:r>
              <a:t>- D:/01ALESSANDRO/DEVOPS/imagens/logos/ChatGPT Image 13 de ago. de 2026, 16_49_36.png (marca fornecida pelo usuário em 13/08/2026)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Contraste a dispersão típica de ferramentas com a proposta integrada do produto. Não prometa resultados jurídicos; destaque organização e suporte à decisão.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D:/01ALESSANDRO/DEVOPS/ThemisLex/frontend/src/app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Apresente os seis blocos como partes de um mesmo fluxo operacional, não como módulos isolados.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D:/01ALESSANDRO/DEVOPS/ThemisLex/frontend/src/components/layout/Sidebar.tsx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D:\01ALESSANDRO\DEVOPS\ThemisLex\.tmp\commercial-deck\screenshots-updated\deck-dashboard.png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D:\01ALESSANDRO\DEVOPS\ThemisLex\.tmp\commercial-deck\screenshots-updated\deck-processos.png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D:\01ALESSANDRO\DEVOPS\ThemisLex\.tmp\commercial-deck\screenshots-updated\deck-prazos.png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D:\01ALESSANDRO\DEVOPS\ThemisLex\.tmp\commercial-deck\screenshots-updated\deck-documentos.png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Explique a tela a partir do fluxo do usuário e conecte a funcionalidade ao controle operacional do escritório.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Screenshot real: D:\01ALESSANDRO\DEVOPS\ThemisLex\.tmp\commercial-deck\screenshots-updated\deck-ia-juridica.png (capturado em 12/08/2026)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D:/01ALESSANDRO/DEVOPS/ThemisLex/docs/manual-usuario.md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D:/01ALESSANDRO/DEVOPS/imagens/logos/ChatGPT Image 13 de ago. de 2026, 16_49_36.png (marca fornecida pelo usuário em 13/08/2026)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[/Sources]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db9c099bf46b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be1ffd1fd462b" /><Relationship Type="http://schemas.openxmlformats.org/officeDocument/2006/relationships/image" Target="/ppt/media/image2.png" Id="R96accaa6da6b4ad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b891d052f4b8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e9e484914a1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4098d1a18445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b747da066495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4295536794f4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d587d4d734a9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ae4d163f94a3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b07f1677c4f1e" /><Relationship Type="http://schemas.openxmlformats.org/officeDocument/2006/relationships/image" Target="/ppt/media/image.png" Id="R07102443c34a4db4" /></Relationships>
</file>

<file path=ppt/slideLayouts/slideLayout1.xml><?xml version="1.0" encoding="utf-8"?>
<p:sldLayout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393700" y="1041400"/>
            <a:ext cx="7493000" cy="249149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6000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93700" y="4356100"/>
            <a:ext cx="5537200" cy="16383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48 Field Grid">
    <p:bg>
      <p:bgPr>
        <a:blipFill xmlns:a="http://schemas.openxmlformats.org/drawingml/2006/main" rotWithShape="1">
          <a:blip xmlns:r="http://schemas.openxmlformats.org/officeDocument/2006/relationships" r:embed="R96accaa6da6b4ad6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032000"/>
            <a:ext cx="11404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9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10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032000"/>
            <a:ext cx="55372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0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  <p:sp>
        <p:nvSpPr>
          <p:cNvPr id="12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xmlns:a="http://schemas.openxmlformats.org/drawingml/2006/main" noGrp="1"/>
          </p:cNvSpPr>
          <p:nvPr>
            <p:ph idx="10"/>
          </p:nvPr>
        </p:nvSpPr>
        <p:spPr>
          <a:xfrm xmlns:a="http://schemas.openxmlformats.org/drawingml/2006/main">
            <a:off x="6256618" y="2032000"/>
            <a:ext cx="55372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032000"/>
            <a:ext cx="35687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2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13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  <p:sp>
        <p:nvSpPr>
          <p:cNvPr id="14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xmlns:a="http://schemas.openxmlformats.org/drawingml/2006/main" noGrp="1"/>
          </p:cNvSpPr>
          <p:nvPr>
            <p:ph idx="10"/>
          </p:nvPr>
        </p:nvSpPr>
        <p:spPr>
          <a:xfrm xmlns:a="http://schemas.openxmlformats.org/drawingml/2006/main">
            <a:off x="4318000" y="2032000"/>
            <a:ext cx="35687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5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xmlns:a="http://schemas.openxmlformats.org/drawingml/2006/main" noGrp="1"/>
          </p:cNvSpPr>
          <p:nvPr>
            <p:ph idx="11"/>
          </p:nvPr>
        </p:nvSpPr>
        <p:spPr>
          <a:xfrm xmlns:a="http://schemas.openxmlformats.org/drawingml/2006/main">
            <a:off x="8232273" y="2032000"/>
            <a:ext cx="35687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4826000"/>
            <a:ext cx="2595934" cy="1168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 xmlns:a="http://schemas.openxmlformats.org/drawingml/2006/main">
            <a:pPr lvl="0">
              <a:buNone/>
            </a:pPr>
            <a:r>
              <a:t>Click to edit Master</a:t>
            </a:r>
          </a:p>
        </p:txBody>
      </p:sp>
      <p:sp>
        <p:nvSpPr>
          <p:cNvPr id="12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13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8" name="Text Placeholder 7">
            <a:extLst xmlns:a="http://schemas.openxmlformats.org/drawingml/2006/main"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xmlns:a="http://schemas.openxmlformats.org/drawingml/2006/main" noGrp="1"/>
          </p:cNvSpPr>
          <p:nvPr>
            <p:ph type="body" idx="12"/>
          </p:nvPr>
        </p:nvSpPr>
        <p:spPr>
          <a:xfrm xmlns:a="http://schemas.openxmlformats.org/drawingml/2006/main">
            <a:off x="3334966" y="4826000"/>
            <a:ext cx="2595934" cy="1168400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 xmlns:a="http://schemas.openxmlformats.org/drawingml/2006/main">
            <a:pPr lvl="0">
              <a:buNone/>
            </a:pPr>
            <a:r>
              <a:t>Click to edit Master</a:t>
            </a:r>
          </a:p>
        </p:txBody>
      </p:sp>
      <p:sp>
        <p:nvSpPr>
          <p:cNvPr id="9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xmlns:a="http://schemas.openxmlformats.org/drawingml/2006/main" noGrp="1"/>
          </p:cNvSpPr>
          <p:nvPr>
            <p:ph idx="13"/>
          </p:nvPr>
        </p:nvSpPr>
        <p:spPr>
          <a:xfrm xmlns:a="http://schemas.openxmlformats.org/drawingml/2006/main">
            <a:off x="6264413" y="4826000"/>
            <a:ext cx="2595934" cy="1168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 xmlns:a="http://schemas.openxmlformats.org/drawingml/2006/main">
            <a:pPr lvl="0">
              <a:buNone/>
            </a:pPr>
            <a:r>
              <a:t>Click to edit Master</a:t>
            </a:r>
          </a:p>
        </p:txBody>
      </p:sp>
      <p:sp>
        <p:nvSpPr>
          <p:cNvPr id="10" name="Text Placeholder 7">
            <a:extLst xmlns:a="http://schemas.openxmlformats.org/drawingml/2006/main"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xmlns:a="http://schemas.openxmlformats.org/drawingml/2006/main" noGrp="1"/>
          </p:cNvSpPr>
          <p:nvPr>
            <p:ph type="body" idx="14"/>
          </p:nvPr>
        </p:nvSpPr>
        <p:spPr>
          <a:xfrm xmlns:a="http://schemas.openxmlformats.org/drawingml/2006/main">
            <a:off x="9205679" y="4826000"/>
            <a:ext cx="2595934" cy="1168400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 xmlns:a="http://schemas.openxmlformats.org/drawingml/2006/main">
            <a:pPr lvl="0">
              <a:buNone/>
            </a:pPr>
            <a:r>
              <a:t>Click to edit Master</a:t>
            </a:r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11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 sz="1100"/>
          </a:p>
        </p:txBody>
      </p:sp>
      <p:sp>
        <p:nvSpPr>
          <p:cNvPr id="8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11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 sz="1100"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preserve="1" userDrawn="1">
  <p:cSld name="36 Field Grid">
    <p:bg>
      <p:bgPr>
        <a:blipFill xmlns:a="http://schemas.openxmlformats.org/drawingml/2006/main" rotWithShape="1">
          <a:blip xmlns:r="http://schemas.openxmlformats.org/officeDocument/2006/relationships" r:embed="R07102443c34a4db4">
            <a:lum/>
          </a:blip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a21f66a44840d1" /><Relationship Type="http://schemas.openxmlformats.org/officeDocument/2006/relationships/slideLayout" Target="/ppt/slideLayouts/slideLayout1.xml" Id="Rf995afc594884154" /><Relationship Type="http://schemas.openxmlformats.org/officeDocument/2006/relationships/slideLayout" Target="/ppt/slideLayouts/slideLayout2.xml" Id="R2fddb7b0abc14acb" /><Relationship Type="http://schemas.openxmlformats.org/officeDocument/2006/relationships/slideLayout" Target="/ppt/slideLayouts/slideLayout3.xml" Id="R9eaad8ea3e88439c" /><Relationship Type="http://schemas.openxmlformats.org/officeDocument/2006/relationships/slideLayout" Target="/ppt/slideLayouts/slideLayout4.xml" Id="Rf6118a462ae04b32" /><Relationship Type="http://schemas.openxmlformats.org/officeDocument/2006/relationships/slideLayout" Target="/ppt/slideLayouts/slideLayout5.xml" Id="Rd39d8696f69d4dff" /><Relationship Type="http://schemas.openxmlformats.org/officeDocument/2006/relationships/slideLayout" Target="/ppt/slideLayouts/slideLayout6.xml" Id="Re0fc2109da21448a" /><Relationship Type="http://schemas.openxmlformats.org/officeDocument/2006/relationships/slideLayout" Target="/ppt/slideLayouts/slideLayout7.xml" Id="R5771a5c0115541b4" /><Relationship Type="http://schemas.openxmlformats.org/officeDocument/2006/relationships/slideLayout" Target="/ppt/slideLayouts/slideLayout8.xml" Id="R47cc84abc51049e5" /><Relationship Type="http://schemas.openxmlformats.org/officeDocument/2006/relationships/slideLayout" Target="/ppt/slideLayouts/slideLayout9.xml" Id="R792a31e078d14e09" /><Relationship Type="http://schemas.openxmlformats.org/officeDocument/2006/relationships/slideLayout" Target="/ppt/slideLayouts/slideLayout10.xml" Id="Rdac13b8a15e1478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74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93700" y="2032000"/>
            <a:ext cx="11404600" cy="39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93700" y="6279952"/>
            <a:ext cx="3568700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l">
              <a:buNone/>
              <a:defRPr sz="900">
                <a:solidFill>
                  <a:schemeClr val="tx1"/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11279332" y="6279294"/>
            <a:ext cx="518968" cy="241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 anchor="b"/>
          <a:lstStyle xmlns:a="http://schemas.openxmlformats.org/drawingml/2006/main">
            <a:lvl1pPr algn="r">
              <a:buNone/>
              <a:defRPr sz="9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fld id="{8574A810-7A8E-054F-9F6B-09E9C694ECF9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5afc594884154"/>
    <p:sldLayoutId xmlns:r="http://schemas.openxmlformats.org/officeDocument/2006/relationships" id="2147483650" r:id="R2fddb7b0abc14acb"/>
    <p:sldLayoutId xmlns:r="http://schemas.openxmlformats.org/officeDocument/2006/relationships" id="2147483651" r:id="R9eaad8ea3e88439c"/>
    <p:sldLayoutId xmlns:r="http://schemas.openxmlformats.org/officeDocument/2006/relationships" id="2147483652" r:id="Rf6118a462ae04b32"/>
    <p:sldLayoutId xmlns:r="http://schemas.openxmlformats.org/officeDocument/2006/relationships" id="2147483653" r:id="Rd39d8696f69d4dff"/>
    <p:sldLayoutId xmlns:r="http://schemas.openxmlformats.org/officeDocument/2006/relationships" id="2147483654" r:id="Re0fc2109da21448a"/>
    <p:sldLayoutId xmlns:r="http://schemas.openxmlformats.org/officeDocument/2006/relationships" id="2147483655" r:id="R5771a5c0115541b4"/>
    <p:sldLayoutId xmlns:r="http://schemas.openxmlformats.org/officeDocument/2006/relationships" id="2147483656" r:id="R47cc84abc51049e5"/>
    <p:sldLayoutId xmlns:r="http://schemas.openxmlformats.org/officeDocument/2006/relationships" id="2147483657" r:id="R792a31e078d14e09"/>
    <p:sldLayoutId xmlns:r="http://schemas.openxmlformats.org/officeDocument/2006/relationships" id="2147483658" r:id="Rdac13b8a15e14781"/>
  </p:sldLayoutIdLst>
  <p:hf hdr="0" dt="0"/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xmlns:a="http://schemas.openxmlformats.org/drawingml/2006/main" val="F26B43"/>
          </p15:clr>
        </p15:guide>
        <p15:guide id="2" pos="7680" userDrawn="1">
          <p15:clr>
            <a:srgbClr xmlns:a="http://schemas.openxmlformats.org/drawingml/2006/main" val="F26B43"/>
          </p15:clr>
        </p15:guide>
        <p15:guide id="3" pos="248" userDrawn="1">
          <p15:clr>
            <a:srgbClr xmlns:a="http://schemas.openxmlformats.org/drawingml/2006/main" val="F26B43"/>
          </p15:clr>
        </p15:guide>
        <p15:guide id="4" pos="1264" userDrawn="1">
          <p15:clr>
            <a:srgbClr xmlns:a="http://schemas.openxmlformats.org/drawingml/2006/main" val="F26B43"/>
          </p15:clr>
        </p15:guide>
        <p15:guide id="5" pos="1480" userDrawn="1">
          <p15:clr>
            <a:srgbClr xmlns:a="http://schemas.openxmlformats.org/drawingml/2006/main" val="F26B43"/>
          </p15:clr>
        </p15:guide>
        <p15:guide id="6" pos="2496" userDrawn="1">
          <p15:clr>
            <a:srgbClr xmlns:a="http://schemas.openxmlformats.org/drawingml/2006/main" val="F26B43"/>
          </p15:clr>
        </p15:guide>
        <p15:guide id="7" pos="2712" userDrawn="1">
          <p15:clr>
            <a:srgbClr xmlns:a="http://schemas.openxmlformats.org/drawingml/2006/main" val="F26B43"/>
          </p15:clr>
        </p15:guide>
        <p15:guide id="8" pos="3736" userDrawn="1">
          <p15:clr>
            <a:srgbClr xmlns:a="http://schemas.openxmlformats.org/drawingml/2006/main" val="F26B43"/>
          </p15:clr>
        </p15:guide>
        <p15:guide id="9" pos="3944" userDrawn="1">
          <p15:clr>
            <a:srgbClr xmlns:a="http://schemas.openxmlformats.org/drawingml/2006/main" val="F26B43"/>
          </p15:clr>
        </p15:guide>
        <p15:guide id="10" pos="4968" userDrawn="1">
          <p15:clr>
            <a:srgbClr xmlns:a="http://schemas.openxmlformats.org/drawingml/2006/main" val="F26B43"/>
          </p15:clr>
        </p15:guide>
        <p15:guide id="11" pos="5184" userDrawn="1">
          <p15:clr>
            <a:srgbClr xmlns:a="http://schemas.openxmlformats.org/drawingml/2006/main" val="F26B43"/>
          </p15:clr>
        </p15:guide>
        <p15:guide id="12" pos="6200" userDrawn="1">
          <p15:clr>
            <a:srgbClr xmlns:a="http://schemas.openxmlformats.org/drawingml/2006/main" val="F26B43"/>
          </p15:clr>
        </p15:guide>
        <p15:guide id="13" pos="6416" userDrawn="1">
          <p15:clr>
            <a:srgbClr xmlns:a="http://schemas.openxmlformats.org/drawingml/2006/main" val="F26B43"/>
          </p15:clr>
        </p15:guide>
        <p15:guide id="14" pos="7432" userDrawn="1">
          <p15:clr>
            <a:srgbClr xmlns:a="http://schemas.openxmlformats.org/drawingml/2006/main" val="F26B43"/>
          </p15:clr>
        </p15:guide>
        <p15:guide id="15" orient="horz" userDrawn="1">
          <p15:clr>
            <a:srgbClr xmlns:a="http://schemas.openxmlformats.org/drawingml/2006/main" val="F26B43"/>
          </p15:clr>
        </p15:guide>
        <p15:guide id="17" orient="horz" pos="248" userDrawn="1">
          <p15:clr>
            <a:srgbClr xmlns:a="http://schemas.openxmlformats.org/drawingml/2006/main" val="F26B43"/>
          </p15:clr>
        </p15:guide>
        <p15:guide id="18" orient="horz" pos="656" userDrawn="1">
          <p15:clr>
            <a:srgbClr xmlns:a="http://schemas.openxmlformats.org/drawingml/2006/main" val="F26B43"/>
          </p15:clr>
        </p15:guide>
        <p15:guide id="19" orient="horz" pos="872" userDrawn="1">
          <p15:clr>
            <a:srgbClr xmlns:a="http://schemas.openxmlformats.org/drawingml/2006/main" val="F26B43"/>
          </p15:clr>
        </p15:guide>
        <p15:guide id="20" orient="horz" pos="1280" userDrawn="1">
          <p15:clr>
            <a:srgbClr xmlns:a="http://schemas.openxmlformats.org/drawingml/2006/main" val="F26B43"/>
          </p15:clr>
        </p15:guide>
        <p15:guide id="21" orient="horz" pos="1496" userDrawn="1">
          <p15:clr>
            <a:srgbClr xmlns:a="http://schemas.openxmlformats.org/drawingml/2006/main" val="F26B43"/>
          </p15:clr>
        </p15:guide>
        <p15:guide id="22" orient="horz" pos="1904" userDrawn="1">
          <p15:clr>
            <a:srgbClr xmlns:a="http://schemas.openxmlformats.org/drawingml/2006/main" val="F26B43"/>
          </p15:clr>
        </p15:guide>
        <p15:guide id="23" orient="horz" pos="2120" userDrawn="1">
          <p15:clr>
            <a:srgbClr xmlns:a="http://schemas.openxmlformats.org/drawingml/2006/main" val="F26B43"/>
          </p15:clr>
        </p15:guide>
        <p15:guide id="24" orient="horz" pos="2528" userDrawn="1">
          <p15:clr>
            <a:srgbClr xmlns:a="http://schemas.openxmlformats.org/drawingml/2006/main" val="F26B43"/>
          </p15:clr>
        </p15:guide>
        <p15:guide id="25" orient="horz" pos="2744" userDrawn="1">
          <p15:clr>
            <a:srgbClr xmlns:a="http://schemas.openxmlformats.org/drawingml/2006/main" val="F26B43"/>
          </p15:clr>
        </p15:guide>
        <p15:guide id="26" orient="horz" pos="3152" userDrawn="1">
          <p15:clr>
            <a:srgbClr xmlns:a="http://schemas.openxmlformats.org/drawingml/2006/main" val="F26B43"/>
          </p15:clr>
        </p15:guide>
        <p15:guide id="27" orient="horz" pos="3368" userDrawn="1">
          <p15:clr>
            <a:srgbClr xmlns:a="http://schemas.openxmlformats.org/drawingml/2006/main" val="F26B43"/>
          </p15:clr>
        </p15:guide>
        <p15:guide id="28" orient="horz" pos="3776" userDrawn="1">
          <p15:clr>
            <a:srgbClr xmlns:a="http://schemas.openxmlformats.org/drawingml/2006/main" val="F26B43"/>
          </p15:clr>
        </p15:guide>
        <p15:guide id="29" orient="horz" pos="4088" userDrawn="1">
          <p15:clr>
            <a:srgbClr xmlns:a="http://schemas.openxmlformats.org/drawingml/2006/main" val="F26B43"/>
          </p15:clr>
        </p15:guide>
      </p15:sldGuideLst>
    </p:ext>
  </p:extLst>
</p:sldMaster>
</file>

<file path=ppt/slideMasters/theme/theme2.xml><?xml version="1.0" encoding="utf-8"?>
<a:theme xmlns:a="http://schemas.openxmlformats.org/drawingml/2006/main" name="Default Codex Theme">
  <a:themeElements>
    <a:clrScheme name="BOT Color Palette 2026">
      <a:dk1>
        <a:srgbClr val="000000"/>
      </a:dk1>
      <a:lt1>
        <a:srgbClr val="FFFFFF"/>
      </a:lt1>
      <a:dk2>
        <a:srgbClr val="08284F"/>
      </a:dk2>
      <a:lt2>
        <a:srgbClr val="F9FCFF"/>
      </a:lt2>
      <a:accent1>
        <a:srgbClr val="175CD4"/>
      </a:accent1>
      <a:accent2>
        <a:srgbClr val="0B3668"/>
      </a:accent2>
      <a:accent3>
        <a:srgbClr val="EDF5FE"/>
      </a:accent3>
      <a:accent4>
        <a:srgbClr val="7E91A8"/>
      </a:accent4>
      <a:accent5>
        <a:srgbClr val="004142"/>
      </a:accent5>
      <a:accent6>
        <a:srgbClr val="407879"/>
      </a:accent6>
      <a:hlink>
        <a:srgbClr val="00ABFF"/>
      </a:hlink>
      <a:folHlink>
        <a:srgbClr val="430942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BOT Color Palette 2026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dd81613c4fa7" /><Relationship Type="http://schemas.openxmlformats.org/officeDocument/2006/relationships/image" Target="/ppt/media/image3.png" Id="Rc41e2f1bd6d348ba" /><Relationship Type="http://schemas.openxmlformats.org/officeDocument/2006/relationships/notesSlide" Target="/ppt/notesSlides/notesSlide1.xml" Id="Ra1218b27d905451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62829f3d7ec4cd8" /><Relationship Type="http://schemas.openxmlformats.org/officeDocument/2006/relationships/image" Target="/ppt/media/image17.png" Id="R5dbd22b28cc349e6" /><Relationship Type="http://schemas.openxmlformats.org/officeDocument/2006/relationships/image" Target="/ppt/media/image18.png" Id="Rfa7e25ebab724ce7" /><Relationship Type="http://schemas.openxmlformats.org/officeDocument/2006/relationships/notesSlide" Target="/ppt/notesSlides/notesSlide10.xml" Id="Rbefd8a5a088f458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6f87d74d4794252" /><Relationship Type="http://schemas.openxmlformats.org/officeDocument/2006/relationships/image" Target="/ppt/media/image19.png" Id="R9d09e5286ea44bd2" /><Relationship Type="http://schemas.openxmlformats.org/officeDocument/2006/relationships/image" Target="/ppt/media/image20.png" Id="R2ad1608bb0ce4ecb" /><Relationship Type="http://schemas.openxmlformats.org/officeDocument/2006/relationships/notesSlide" Target="/ppt/notesSlides/notesSlide11.xml" Id="R7f638402cbdc4e4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6cbc4d394914658" /><Relationship Type="http://schemas.openxmlformats.org/officeDocument/2006/relationships/image" Target="/ppt/media/image21.png" Id="Rd20758f3ee3349f9" /><Relationship Type="http://schemas.openxmlformats.org/officeDocument/2006/relationships/notesSlide" Target="/ppt/notesSlides/notesSlide12.xml" Id="R134ab977289046e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9935f40fff64c06" /><Relationship Type="http://schemas.openxmlformats.org/officeDocument/2006/relationships/image" Target="/ppt/media/image22.png" Id="Rddf848e991e34679" /><Relationship Type="http://schemas.openxmlformats.org/officeDocument/2006/relationships/notesSlide" Target="/ppt/notesSlides/notesSlide13.xml" Id="R452d6dfb55b2489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b75d74274dbd" /><Relationship Type="http://schemas.openxmlformats.org/officeDocument/2006/relationships/image" Target="/ppt/media/image23.png" Id="Rb82d64f76b7c4505" /><Relationship Type="http://schemas.openxmlformats.org/officeDocument/2006/relationships/notesSlide" Target="/ppt/notesSlides/notesSlide14.xml" Id="R480361f41ffc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a43a63dd36844b56" /><Relationship Type="http://schemas.openxmlformats.org/officeDocument/2006/relationships/image" Target="/ppt/media/image4.png" Id="R909ca84fdbd447bc" /><Relationship Type="http://schemas.openxmlformats.org/officeDocument/2006/relationships/notesSlide" Target="/ppt/notesSlides/notesSlide2.xml" Id="R04c22f38385e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5f579690bd94d8e" /><Relationship Type="http://schemas.openxmlformats.org/officeDocument/2006/relationships/image" Target="/ppt/media/image5.png" Id="R445206ee25c843e3" /><Relationship Type="http://schemas.openxmlformats.org/officeDocument/2006/relationships/notesSlide" Target="/ppt/notesSlides/notesSlide3.xml" Id="R8bb9c965eb1c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350db33cc684a4b" /><Relationship Type="http://schemas.openxmlformats.org/officeDocument/2006/relationships/image" Target="/ppt/media/image6.png" Id="R520608e310774afc" /><Relationship Type="http://schemas.openxmlformats.org/officeDocument/2006/relationships/notesSlide" Target="/ppt/notesSlides/notesSlide4.xml" Id="Re8cd9c70eac5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26b20716ae74c82" /><Relationship Type="http://schemas.openxmlformats.org/officeDocument/2006/relationships/image" Target="/ppt/media/image7.png" Id="Rd989113c786c4ebe" /><Relationship Type="http://schemas.openxmlformats.org/officeDocument/2006/relationships/image" Target="/ppt/media/image8.png" Id="R288867b3ea5440d2" /><Relationship Type="http://schemas.openxmlformats.org/officeDocument/2006/relationships/notesSlide" Target="/ppt/notesSlides/notesSlide5.xml" Id="R4dfe4040611b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bc53c28e9174bbe" /><Relationship Type="http://schemas.openxmlformats.org/officeDocument/2006/relationships/image" Target="/ppt/media/image9.png" Id="Re26ca539d6d14e90" /><Relationship Type="http://schemas.openxmlformats.org/officeDocument/2006/relationships/image" Target="/ppt/media/image10.png" Id="R51a875a163384008" /><Relationship Type="http://schemas.openxmlformats.org/officeDocument/2006/relationships/notesSlide" Target="/ppt/notesSlides/notesSlide6.xml" Id="R1955e531f51d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eed64feb2da4341" /><Relationship Type="http://schemas.openxmlformats.org/officeDocument/2006/relationships/image" Target="/ppt/media/image11.png" Id="R7f99c716be5c4629" /><Relationship Type="http://schemas.openxmlformats.org/officeDocument/2006/relationships/image" Target="/ppt/media/image12.png" Id="R3a3ee8f3e44443b2" /><Relationship Type="http://schemas.openxmlformats.org/officeDocument/2006/relationships/notesSlide" Target="/ppt/notesSlides/notesSlide7.xml" Id="R31836b51cd614f3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b2c59f1f7754b64" /><Relationship Type="http://schemas.openxmlformats.org/officeDocument/2006/relationships/image" Target="/ppt/media/image13.png" Id="Re491e330669e4fb3" /><Relationship Type="http://schemas.openxmlformats.org/officeDocument/2006/relationships/image" Target="/ppt/media/image14.png" Id="Rb25aa1460807400b" /><Relationship Type="http://schemas.openxmlformats.org/officeDocument/2006/relationships/notesSlide" Target="/ppt/notesSlides/notesSlide8.xml" Id="Rc152e57f0e0e49e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a9b702a36114ff1" /><Relationship Type="http://schemas.openxmlformats.org/officeDocument/2006/relationships/image" Target="/ppt/media/image15.png" Id="R6102a98f18af4516" /><Relationship Type="http://schemas.openxmlformats.org/officeDocument/2006/relationships/image" Target="/ppt/media/image16.png" Id="Rbe499ef0c970499f" /><Relationship Type="http://schemas.openxmlformats.org/officeDocument/2006/relationships/notesSlide" Target="/ppt/notesSlides/notesSlide9.xml" Id="Rd448883f76fa48ae" /></Relationships>
</file>

<file path=ppt/slides/slide1.xml><?xml version="1.0" encoding="utf-8"?>
<p:sld xmlns:p="http://schemas.openxmlformats.org/presentationml/2006/main">
  <p:cSld>
    <p:bg>
      <p:bgPr>
        <a:gradFill xmlns:a="http://schemas.openxmlformats.org/drawingml/2006/main" rotWithShape="1">
          <a:gsLst>
            <a:gs pos="0">
              <a:srgbClr val="0C3666"/>
            </a:gs>
            <a:gs pos="100000">
              <a:srgbClr val="061C39"/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0F24658D-7578-8E1B-095D-2634178665B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384537" y="1850746"/>
            <a:ext cx="9448800" cy="249149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r>
              <a:rPr sz="6500">
                <a:solidFill>
                  <a:schemeClr val="accent3"/>
                </a:solidFill>
              </a:rPr>
              <a:t>ThemisLex</a:t>
            </a:r>
          </a:p>
          <a:p xmlns:a="http://schemas.openxmlformats.org/drawingml/2006/main">
            <a:r>
              <a:rPr sz="6500">
                <a:solidFill>
                  <a:schemeClr val="accent3"/>
                </a:solidFill>
              </a:rPr>
              <a:t>Gestão jurídica integrada</a:t>
            </a:r>
          </a:p>
        </p:txBody>
      </p:sp>
      <p:sp>
        <p:nvSpPr>
          <p:cNvPr id="5" name="Subtitle 4">
            <a:extLst xmlns:a="http://schemas.openxmlformats.org/drawingml/2006/main">
              <a:ext uri="{FF2B5EF4-FFF2-40B4-BE49-F238E27FC236}">
                <a16:creationId xmlns:a16="http://schemas.microsoft.com/office/drawing/2014/main" id="{9CFCDDD1-6B62-D648-FCD8-F519A8EBFE0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93700" y="5170707"/>
            <a:ext cx="3568700" cy="64770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r>
              <a:rPr sz="1800">
                <a:solidFill>
                  <a:schemeClr val="bg2">
                    <a:lumMod val="75000"/>
                  </a:schemeClr>
                </a:solidFill>
              </a:rPr>
              <a:t>APRESENTAÇÃO COMERCIAL</a:t>
            </a:r>
          </a:p>
          <a:p xmlns:a="http://schemas.openxmlformats.org/drawingml/2006/main">
            <a:r>
              <a:rPr sz="1800">
                <a:solidFill>
                  <a:schemeClr val="accent3"/>
                </a:solidFill>
              </a:rPr>
              <a:t>Visão detalhada da plataforma</a:t>
            </a:r>
          </a:p>
        </p:txBody>
      </p:sp>
      <p:sp>
        <p:nvSpPr>
          <p:cNvPr id="2" name="Subtitle 4">
            <a:extLst xmlns:a="http://schemas.openxmlformats.org/drawingml/2006/main">
              <a:ext uri="{FF2B5EF4-FFF2-40B4-BE49-F238E27FC236}">
                <a16:creationId xmlns:a16="http://schemas.microsoft.com/office/drawing/2014/main" id="{7DE36FE5-F5E6-DBA2-7BCD-BDE05B2A1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0789" y="5170707"/>
            <a:ext cx="3568700" cy="647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r>
              <a:rPr sz="1800">
                <a:solidFill>
                  <a:schemeClr val="bg2">
                    <a:lumMod val="75000"/>
                  </a:schemeClr>
                </a:solidFill>
              </a:rPr>
              <a:t>DESENVOLVIDO POR</a:t>
            </a:r>
          </a:p>
          <a:p xmlns:a="http://schemas.openxmlformats.org/drawingml/2006/main">
            <a:r>
              <a:rPr sz="1800">
                <a:solidFill>
                  <a:schemeClr val="accent3"/>
                </a:solidFill>
              </a:rPr>
              <a:t>AMZ Techworks</a:t>
            </a:r>
          </a:p>
        </p:txBody>
      </p:sp>
      <p:sp>
        <p:nvSpPr>
          <p:cNvPr id="3" name="Subtitle 4">
            <a:extLst xmlns:a="http://schemas.openxmlformats.org/drawingml/2006/main">
              <a:ext uri="{FF2B5EF4-FFF2-40B4-BE49-F238E27FC236}">
                <a16:creationId xmlns:a16="http://schemas.microsoft.com/office/drawing/2014/main" id="{1855E0C5-A5E4-590B-0D77-15A6F24D0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8228" y="623595"/>
            <a:ext cx="3199235" cy="647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r">
              <a:buNone/>
            </a:pPr>
            <a:r>
              <a:rPr sz="1800">
                <a:solidFill>
                  <a:srgbClr val="EDF5FE">
                    <a:alpha val="50000"/>
                  </a:srgbClr>
                </a:solidFill>
                <a:latin typeface="Helvetica Neue"/>
                <a:ea typeface="Helvetica Neue"/>
                <a:cs typeface="Helvetica Neue"/>
              </a:rPr>
              <a:t>SOFTWARE DESKTOP</a:t>
            </a:r>
          </a:p>
        </p:txBody>
      </p:sp>
      <p:sp>
        <p:nvSpPr>
          <p:cNvPr id="8" name="Straight Connector 7">
            <a:extLst xmlns:a="http://schemas.openxmlformats.org/drawingml/2006/main">
              <a:ext uri="{FF2B5EF4-FFF2-40B4-BE49-F238E27FC236}">
                <a16:creationId xmlns:a16="http://schemas.microsoft.com/office/drawing/2014/main" id="{A772668A-836D-4077-89FB-3E03F9DCC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537" y="374574"/>
            <a:ext cx="11422926" cy="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rgbClr val="7A8CA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1e2f1bd6d348ba"/>
          <a:stretch xmlns:a="http://schemas.openxmlformats.org/drawingml/2006/main"/>
        </p:blipFill>
        <p:spPr>
          <a:xfrm xmlns:a="http://schemas.openxmlformats.org/drawingml/2006/main">
            <a:off x="390525" y="503767"/>
            <a:ext cx="2381250" cy="68791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4720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Receitas e despesas relacionadas aos processos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Contas bancárias e novos lançamentos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Resumo de saldo e pendências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Leitura de origem dos dados e sinal operacional do caixa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Financeiro: movimentação vinculada à operação jurídica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DB7BEEEC-A170-5376-2B6E-CB54687B0CB1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10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VISÃO GERENCIAL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bd22b28cc349e6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7e25ebab724ce7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Sessão autenticada e perfis administrativos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Credenciais locais para operações sensíveis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Backup, integridade e recuperação no aplicativo desktop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Sincronização configurável e status remoto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Lixeira para restauração de registros removidos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Segurança e continuidade: controles administrativos no próprio produto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0394428-F1DC-E5F6-DB0C-7DE31F3D8A23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11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GOVERNANÇA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09e5286ea44bd2"/>
          <a:stretch xmlns:a="http://schemas.openxmlformats.org/drawingml/2006/main"/>
        </p:blipFill>
        <p:spPr>
          <a:xfrm xmlns:a="http://schemas.openxmlformats.org/drawingml/2006/main">
            <a:off x="6257925" y="2979420"/>
            <a:ext cx="5534025" cy="2213610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d1608bb0ce4ecb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0BCC789E-87DC-C416-5298-C7F6E26A953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3822700"/>
            <a:ext cx="2595934" cy="116840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>
                <a:latin typeface="Helvetica Neue"/>
                <a:ea typeface="Helvetica Neue"/>
                <a:cs typeface="Helvetica Neue"/>
              </a:rPr>
              <a:t>VALIDAÇÃO DO AMBIENTE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>
                <a:latin typeface="Helvetica Neue"/>
                <a:ea typeface="Helvetica Neue"/>
                <a:cs typeface="Helvetica Neue"/>
              </a:rPr>
              <a:t>Mapear usuários, dados iniciais, rotinas críticas e responsabilidades.</a:t>
            </a:r>
          </a:p>
        </p:txBody>
      </p:sp>
      <p:sp>
        <p:nvSpPr>
          <p:cNvPr id="11" name="Title 10">
            <a:extLst xmlns:a="http://schemas.openxmlformats.org/drawingml/2006/main"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7846838" cy="103489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Implantação orientada à operação do escritório</a:t>
            </a:r>
          </a:p>
        </p:txBody>
      </p:sp>
      <p:sp>
        <p:nvSpPr>
          <p:cNvPr id="17" name="Text Placeholder 16">
            <a:extLst xmlns:a="http://schemas.openxmlformats.org/drawingml/2006/main">
              <a:ext uri="{FF2B5EF4-FFF2-40B4-BE49-F238E27FC236}">
                <a16:creationId xmlns:a16="http://schemas.microsoft.com/office/drawing/2014/main" id="{986AEEE5-7F7B-65AD-1D88-9157CF0514D8}"/>
              </a:ext>
            </a:extLst>
          </p:cNvPr>
          <p:cNvSpPr>
            <a:spLocks xmlns:a="http://schemas.openxmlformats.org/drawingml/2006/main" noGrp="1"/>
          </p:cNvSpPr>
          <p:nvPr>
            <p:ph type="body" idx="12"/>
          </p:nvPr>
        </p:nvSpPr>
        <p:spPr>
          <a:xfrm xmlns:a="http://schemas.openxmlformats.org/drawingml/2006/main">
            <a:off x="4317119" y="3822700"/>
            <a:ext cx="2595934" cy="116840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sz="1600"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CONFIGURAÇÃO ASSISTIDA</a:t>
            </a:r>
          </a:p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sz="1600"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Ajustar perfis, licença, IA, sincronização, segurança e importação aplicável.</a:t>
            </a:r>
          </a:p>
        </p:txBody>
      </p:sp>
      <p:sp>
        <p:nvSpPr>
          <p:cNvPr id="18" name="Content Placeholder 17">
            <a:extLst xmlns:a="http://schemas.openxmlformats.org/drawingml/2006/main">
              <a:ext uri="{FF2B5EF4-FFF2-40B4-BE49-F238E27FC236}">
                <a16:creationId xmlns:a16="http://schemas.microsoft.com/office/drawing/2014/main" id="{B32A8A18-E9FA-02B4-6667-53C019EC43C0}"/>
              </a:ext>
            </a:extLst>
          </p:cNvPr>
          <p:cNvSpPr>
            <a:spLocks xmlns:a="http://schemas.openxmlformats.org/drawingml/2006/main" noGrp="1"/>
          </p:cNvSpPr>
          <p:nvPr>
            <p:ph idx="13"/>
          </p:nvPr>
        </p:nvSpPr>
        <p:spPr>
          <a:xfrm xmlns:a="http://schemas.openxmlformats.org/drawingml/2006/main">
            <a:off x="8240538" y="3822700"/>
            <a:ext cx="2595934" cy="116840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ADOÇÃO CONTROLADA</a:t>
            </a:r>
          </a:p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Treinar a equipe, validar fluxos e acompanhar o uso nas rotinas reais.</a:t>
            </a:r>
          </a:p>
        </p:txBody>
      </p:sp>
      <p:cxnSp>
        <p:nvCxnSpPr>
          <p:cNvPr id="29" name="Google Shape;2259;p159"/>
          <p:cNvCxnSpPr>
            <a:stCxn xmlns:a="http://schemas.openxmlformats.org/drawingml/2006/main" id="3" idx="2"/>
          </p:cNvCxnSpPr>
          <p:nvPr/>
        </p:nvCxnSpPr>
        <p:spPr>
          <a:xfrm xmlns:a="http://schemas.openxmlformats.org/drawingml/2006/main">
            <a:off x="337718" y="3373753"/>
            <a:ext cx="12245400" cy="30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 xmlns:a="http://schemas.openxmlformats.org/drawingml/2006/main"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18" y="3320203"/>
            <a:ext cx="107100" cy="107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</a:endParaRPr>
          </a:p>
        </p:txBody>
      </p:sp>
      <p:sp>
        <p:nvSpPr>
          <p:cNvPr id="5" name="Google Shape;2261;p159">
            <a:extLst xmlns:a="http://schemas.openxmlformats.org/drawingml/2006/main"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50" y="3320203"/>
            <a:ext cx="107100" cy="107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</a:endParaRPr>
          </a:p>
        </p:txBody>
      </p:sp>
      <p:sp>
        <p:nvSpPr>
          <p:cNvPr id="6" name="Google Shape;2262;p159">
            <a:extLst xmlns:a="http://schemas.openxmlformats.org/drawingml/2006/main"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50" y="3320203"/>
            <a:ext cx="107100" cy="107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</a:endParaRPr>
          </a:p>
        </p:txBody>
      </p:sp>
      <p:sp>
        <p:nvSpPr>
          <p:cNvPr id="9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700" y="2843266"/>
            <a:ext cx="1612900" cy="2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01 · Preparar</a:t>
            </a:r>
          </a:p>
        </p:txBody>
      </p:sp>
      <p:sp>
        <p:nvSpPr>
          <p:cNvPr id="13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4187" y="2843266"/>
            <a:ext cx="1612900" cy="2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02 · Configurar</a:t>
            </a:r>
          </a:p>
        </p:txBody>
      </p:sp>
      <p:sp>
        <p:nvSpPr>
          <p:cNvPr id="14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49" y="2843266"/>
            <a:ext cx="1612900" cy="26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03 · Operar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B8054922-82AE-F5B4-3254-FF8E3B11A7E5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DB16885-0D3F-A391-B669-3211DB3B26E8}" type="slidenum">
              <a:t>12</a:t>
            </a:fld>
            <a:endParaRPr sz="1100"/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0758f3ee3349f9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3891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5BBDF9FE-11B3-D661-6C73-AEF8F83623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9"/>
            <a:ext cx="11411838" cy="51959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Onde o ThemisLex gera mais valor operacional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01D80037-C168-FBF2-B54D-589D48490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700" y="2374900"/>
            <a:ext cx="3568700" cy="3619500"/>
          </a:xfrm>
          <a:prstGeom xmlns:a="http://schemas.openxmlformats.org/drawingml/2006/main" prst="roundRect">
            <a:avLst>
              <a:gd name="adj" fmla="val 3585"/>
            </a:avLst>
          </a:prstGeom>
          <a:solidFill xmlns:a="http://schemas.openxmlformats.org/drawingml/2006/main">
            <a:srgbClr val="F9FCFF"/>
          </a:solidFill>
          <a:ln xmlns:a="http://schemas.openxmlformats.org/drawingml/2006/main">
            <a:solidFill>
              <a:srgbClr val="EFF1F5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10E7C2EE-1AC5-1253-8D6A-BFE2CCABE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50" y="2374900"/>
            <a:ext cx="3568700" cy="3619500"/>
          </a:xfrm>
          <a:prstGeom xmlns:a="http://schemas.openxmlformats.org/drawingml/2006/main" prst="roundRect">
            <a:avLst>
              <a:gd name="adj" fmla="val 3585"/>
            </a:avLst>
          </a:prstGeom>
          <a:solidFill xmlns:a="http://schemas.openxmlformats.org/drawingml/2006/main">
            <a:srgbClr val="F9FCFF"/>
          </a:solidFill>
          <a:ln xmlns:a="http://schemas.openxmlformats.org/drawingml/2006/main">
            <a:solidFill>
              <a:srgbClr val="EFF1F5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2F07ABEF-E57C-A069-52DA-DAB3B4107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97" y="2374900"/>
            <a:ext cx="3568700" cy="3619500"/>
          </a:xfrm>
          <a:prstGeom xmlns:a="http://schemas.openxmlformats.org/drawingml/2006/main" prst="roundRect">
            <a:avLst>
              <a:gd name="adj" fmla="val 3585"/>
            </a:avLst>
          </a:prstGeom>
          <a:solidFill xmlns:a="http://schemas.openxmlformats.org/drawingml/2006/main">
            <a:srgbClr val="F9FCFF"/>
          </a:solidFill>
          <a:ln xmlns:a="http://schemas.openxmlformats.org/drawingml/2006/main">
            <a:solidFill>
              <a:srgbClr val="EFF1F5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Content Placeholder 8">
            <a:extLst xmlns:a="http://schemas.openxmlformats.org/drawingml/2006/main">
              <a:ext uri="{FF2B5EF4-FFF2-40B4-BE49-F238E27FC236}">
                <a16:creationId xmlns:a16="http://schemas.microsoft.com/office/drawing/2014/main" id="{CD9BC49D-3C96-EBE3-CDD9-750D79584BA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703381" y="3365499"/>
            <a:ext cx="2949339" cy="1981201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sz="2000"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CONTROLE OPERACIONAL</a:t>
            </a:r>
          </a:p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</a:pPr>
            <a:r>
              <a:rPr sz="1600" b="0" i="0" u="none" cap="none" spc="0">
                <a:ln>
                  <a:noFill/>
                </a:ln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Para equipes que precisam visualizar processos, prazos, audiências, tarefas e responsáveis em um único ambiente.</a:t>
            </a:r>
            <a:endParaRPr sz="1600"/>
          </a:p>
        </p:txBody>
      </p:sp>
      <p:sp>
        <p:nvSpPr>
          <p:cNvPr id="10" name="Content Placeholder 9">
            <a:extLst xmlns:a="http://schemas.openxmlformats.org/drawingml/2006/main">
              <a:ext uri="{FF2B5EF4-FFF2-40B4-BE49-F238E27FC236}">
                <a16:creationId xmlns:a16="http://schemas.microsoft.com/office/drawing/2014/main" id="{7721E237-CC1B-11C2-06F2-0FF62F5271D5}"/>
              </a:ext>
            </a:extLst>
          </p:cNvPr>
          <p:cNvSpPr>
            <a:spLocks xmlns:a="http://schemas.openxmlformats.org/drawingml/2006/main" noGrp="1"/>
          </p:cNvSpPr>
          <p:nvPr>
            <p:ph idx="10"/>
          </p:nvPr>
        </p:nvSpPr>
        <p:spPr>
          <a:xfrm xmlns:a="http://schemas.openxmlformats.org/drawingml/2006/main">
            <a:off x="4627681" y="3365499"/>
            <a:ext cx="2949339" cy="1981201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20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PADRONIZAÇÃO</a:t>
            </a:r>
          </a:p>
          <a:p xmlns:a="http://schemas.openxmlformats.org/drawingml/2006/main"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Para escritórios que querem consolidar cadastros, documentos e rotinas administrativas com rastreabilidade.</a:t>
            </a:r>
            <a:endParaRPr sz="1600"/>
          </a:p>
        </p:txBody>
      </p:sp>
      <p:sp>
        <p:nvSpPr>
          <p:cNvPr id="11" name="Content Placeholder 10">
            <a:extLst xmlns:a="http://schemas.openxmlformats.org/drawingml/2006/main">
              <a:ext uri="{FF2B5EF4-FFF2-40B4-BE49-F238E27FC236}">
                <a16:creationId xmlns:a16="http://schemas.microsoft.com/office/drawing/2014/main" id="{FE34BFB1-1732-6AA8-499C-16BCB107B446}"/>
              </a:ext>
            </a:extLst>
          </p:cNvPr>
          <p:cNvSpPr>
            <a:spLocks xmlns:a="http://schemas.openxmlformats.org/drawingml/2006/main" noGrp="1"/>
          </p:cNvSpPr>
          <p:nvPr>
            <p:ph idx="11"/>
          </p:nvPr>
        </p:nvSpPr>
        <p:spPr>
          <a:xfrm xmlns:a="http://schemas.openxmlformats.org/drawingml/2006/main">
            <a:off x="8541954" y="3365499"/>
            <a:ext cx="2949339" cy="1981201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20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EVOLUÇÃO ASSISTIDA</a:t>
            </a:r>
          </a:p>
          <a:p xmlns:a="http://schemas.openxmlformats.org/drawingml/2006/main"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Para operações que desejam incorporar IA jurídica sem retirar do profissional a revisão e a decisão final.</a:t>
            </a:r>
            <a:endParaRPr sz="1600"/>
          </a:p>
        </p:txBody>
      </p:sp>
      <p:sp>
        <p:nvSpPr>
          <p:cNvPr id="2" name="Google Shape;303;p29">
            <a:extLst xmlns:a="http://schemas.openxmlformats.org/drawingml/2006/main">
              <a:ext uri="{FF2B5EF4-FFF2-40B4-BE49-F238E27FC236}">
                <a16:creationId xmlns:a16="http://schemas.microsoft.com/office/drawing/2014/main" id="{5A63C565-27C7-B453-570C-D6DDD0BF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9658" y="2759697"/>
            <a:ext cx="230437" cy="256014"/>
          </a:xfrm>
          <a:custGeom xmlns:a="http://schemas.openxmlformats.org/drawingml/2006/main">
            <a:rect l="l" t="t" r="r" b="b"/>
            <a:pathLst>
              <a:path w="20236" h="20115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59850" tIns="59850" rIns="59850" bIns="598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Clr>
                <a:srgbClr val="FFFFFF"/>
              </a:buClr>
              <a:buSzPts val="3801"/>
              <a:buNone/>
            </a:pPr>
            <a:endParaRPr sz="3801">
              <a:solidFill>
                <a:srgbClr val="FFFFFF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2" name="Google Shape;304;p29">
            <a:extLst xmlns:a="http://schemas.openxmlformats.org/drawingml/2006/main">
              <a:ext uri="{FF2B5EF4-FFF2-40B4-BE49-F238E27FC236}">
                <a16:creationId xmlns:a16="http://schemas.microsoft.com/office/drawing/2014/main" id="{2E71F363-4565-783C-7D45-A77673EF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2459" y="2759696"/>
            <a:ext cx="256014" cy="256014"/>
          </a:xfrm>
          <a:custGeom xmlns:a="http://schemas.openxmlformats.org/drawingml/2006/main">
            <a:rect l="l" t="t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0800" y="2160"/>
                </a:moveTo>
                <a:cubicBezTo>
                  <a:pt x="15572" y="2160"/>
                  <a:pt x="19440" y="6028"/>
                  <a:pt x="19440" y="10800"/>
                </a:cubicBezTo>
                <a:cubicBezTo>
                  <a:pt x="19440" y="15572"/>
                  <a:pt x="15572" y="19440"/>
                  <a:pt x="10800" y="19440"/>
                </a:cubicBezTo>
                <a:cubicBezTo>
                  <a:pt x="6028" y="19440"/>
                  <a:pt x="2160" y="15572"/>
                  <a:pt x="2160" y="10800"/>
                </a:cubicBezTo>
                <a:cubicBezTo>
                  <a:pt x="2160" y="6028"/>
                  <a:pt x="6028" y="2160"/>
                  <a:pt x="10800" y="2160"/>
                </a:cubicBezTo>
                <a:close/>
                <a:moveTo>
                  <a:pt x="6649" y="12960"/>
                </a:moveTo>
                <a:cubicBezTo>
                  <a:pt x="6375" y="12921"/>
                  <a:pt x="6077" y="12983"/>
                  <a:pt x="5839" y="13162"/>
                </a:cubicBezTo>
                <a:cubicBezTo>
                  <a:pt x="5362" y="13521"/>
                  <a:pt x="5278" y="14204"/>
                  <a:pt x="5636" y="14681"/>
                </a:cubicBezTo>
                <a:cubicBezTo>
                  <a:pt x="8197" y="18089"/>
                  <a:pt x="13437" y="18089"/>
                  <a:pt x="15997" y="14681"/>
                </a:cubicBezTo>
                <a:cubicBezTo>
                  <a:pt x="16356" y="14204"/>
                  <a:pt x="16272" y="13521"/>
                  <a:pt x="15795" y="13162"/>
                </a:cubicBezTo>
                <a:cubicBezTo>
                  <a:pt x="15318" y="12804"/>
                  <a:pt x="14635" y="12888"/>
                  <a:pt x="14276" y="13365"/>
                </a:cubicBezTo>
                <a:cubicBezTo>
                  <a:pt x="12580" y="15623"/>
                  <a:pt x="9054" y="15623"/>
                  <a:pt x="7357" y="13365"/>
                </a:cubicBezTo>
                <a:cubicBezTo>
                  <a:pt x="7178" y="13127"/>
                  <a:pt x="6922" y="12999"/>
                  <a:pt x="6649" y="12960"/>
                </a:cubicBez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38100" tIns="38100" rIns="3810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Clr>
                <a:srgbClr val="FFFFFF"/>
              </a:buClr>
              <a:buSzPts val="3801"/>
              <a:buNone/>
            </a:pPr>
            <a:endParaRPr sz="3801">
              <a:solidFill>
                <a:srgbClr val="FFFFFF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3" name="Google Shape;305;p29">
            <a:extLst xmlns:a="http://schemas.openxmlformats.org/drawingml/2006/main">
              <a:ext uri="{FF2B5EF4-FFF2-40B4-BE49-F238E27FC236}">
                <a16:creationId xmlns:a16="http://schemas.microsoft.com/office/drawing/2014/main" id="{5B7D18E2-4EB1-E52F-2BE9-AE2714DAE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808" y="2759696"/>
            <a:ext cx="256014" cy="256014"/>
          </a:xfrm>
          <a:custGeom xmlns:a="http://schemas.openxmlformats.org/drawingml/2006/main">
            <a:rect l="l" t="t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784" y="2163"/>
                </a:moveTo>
                <a:cubicBezTo>
                  <a:pt x="10772" y="2167"/>
                  <a:pt x="10749" y="2175"/>
                  <a:pt x="10715" y="2196"/>
                </a:cubicBezTo>
                <a:cubicBezTo>
                  <a:pt x="10574" y="2281"/>
                  <a:pt x="10340" y="2510"/>
                  <a:pt x="10071" y="2999"/>
                </a:cubicBezTo>
                <a:cubicBezTo>
                  <a:pt x="9811" y="3472"/>
                  <a:pt x="9560" y="4109"/>
                  <a:pt x="9344" y="4895"/>
                </a:cubicBezTo>
                <a:cubicBezTo>
                  <a:pt x="8980" y="6213"/>
                  <a:pt x="8731" y="7875"/>
                  <a:pt x="8661" y="9720"/>
                </a:cubicBezTo>
                <a:lnTo>
                  <a:pt x="12939" y="9720"/>
                </a:lnTo>
                <a:cubicBezTo>
                  <a:pt x="12869" y="7875"/>
                  <a:pt x="12620" y="6213"/>
                  <a:pt x="12256" y="4895"/>
                </a:cubicBezTo>
                <a:cubicBezTo>
                  <a:pt x="12040" y="4109"/>
                  <a:pt x="11789" y="3472"/>
                  <a:pt x="11529" y="2999"/>
                </a:cubicBezTo>
                <a:cubicBezTo>
                  <a:pt x="11260" y="2510"/>
                  <a:pt x="11026" y="2281"/>
                  <a:pt x="10885" y="2196"/>
                </a:cubicBezTo>
                <a:cubicBezTo>
                  <a:pt x="10851" y="2175"/>
                  <a:pt x="10828" y="2167"/>
                  <a:pt x="10816" y="2163"/>
                </a:cubicBezTo>
                <a:cubicBezTo>
                  <a:pt x="10807" y="2161"/>
                  <a:pt x="10801" y="2160"/>
                  <a:pt x="10800" y="2160"/>
                </a:cubicBezTo>
                <a:cubicBezTo>
                  <a:pt x="10798" y="2160"/>
                  <a:pt x="10793" y="2161"/>
                  <a:pt x="10784" y="2163"/>
                </a:cubicBezTo>
                <a:close/>
                <a:moveTo>
                  <a:pt x="6499" y="9720"/>
                </a:moveTo>
                <a:cubicBezTo>
                  <a:pt x="6571" y="7704"/>
                  <a:pt x="6841" y="5845"/>
                  <a:pt x="7261" y="4321"/>
                </a:cubicBezTo>
                <a:cubicBezTo>
                  <a:pt x="7424" y="3732"/>
                  <a:pt x="7611" y="3182"/>
                  <a:pt x="7825" y="2686"/>
                </a:cubicBezTo>
                <a:cubicBezTo>
                  <a:pt x="4843" y="3779"/>
                  <a:pt x="2632" y="6469"/>
                  <a:pt x="2227" y="9720"/>
                </a:cubicBezTo>
                <a:lnTo>
                  <a:pt x="6499" y="9720"/>
                </a:lnTo>
                <a:close/>
                <a:moveTo>
                  <a:pt x="2227" y="11880"/>
                </a:moveTo>
                <a:lnTo>
                  <a:pt x="6499" y="11880"/>
                </a:lnTo>
                <a:cubicBezTo>
                  <a:pt x="6582" y="14228"/>
                  <a:pt x="6936" y="16368"/>
                  <a:pt x="7484" y="18014"/>
                </a:cubicBezTo>
                <a:cubicBezTo>
                  <a:pt x="7589" y="18327"/>
                  <a:pt x="7702" y="18628"/>
                  <a:pt x="7825" y="18914"/>
                </a:cubicBezTo>
                <a:cubicBezTo>
                  <a:pt x="4843" y="17821"/>
                  <a:pt x="2632" y="15131"/>
                  <a:pt x="2227" y="11880"/>
                </a:cubicBezTo>
                <a:close/>
                <a:moveTo>
                  <a:pt x="8661" y="11880"/>
                </a:moveTo>
                <a:cubicBezTo>
                  <a:pt x="8743" y="14037"/>
                  <a:pt x="9069" y="15938"/>
                  <a:pt x="9534" y="17332"/>
                </a:cubicBezTo>
                <a:cubicBezTo>
                  <a:pt x="9806" y="18148"/>
                  <a:pt x="10106" y="18732"/>
                  <a:pt x="10387" y="19088"/>
                </a:cubicBezTo>
                <a:cubicBezTo>
                  <a:pt x="10525" y="19263"/>
                  <a:pt x="10637" y="19356"/>
                  <a:pt x="10712" y="19402"/>
                </a:cubicBezTo>
                <a:cubicBezTo>
                  <a:pt x="10748" y="19424"/>
                  <a:pt x="10771" y="19434"/>
                  <a:pt x="10783" y="19437"/>
                </a:cubicBezTo>
                <a:cubicBezTo>
                  <a:pt x="10794" y="19440"/>
                  <a:pt x="10800" y="19440"/>
                  <a:pt x="10800" y="19440"/>
                </a:cubicBezTo>
                <a:cubicBezTo>
                  <a:pt x="10800" y="19440"/>
                  <a:pt x="10805" y="19440"/>
                  <a:pt x="10817" y="19437"/>
                </a:cubicBezTo>
                <a:cubicBezTo>
                  <a:pt x="10829" y="19434"/>
                  <a:pt x="10852" y="19424"/>
                  <a:pt x="10888" y="19402"/>
                </a:cubicBezTo>
                <a:cubicBezTo>
                  <a:pt x="10963" y="19356"/>
                  <a:pt x="11075" y="19263"/>
                  <a:pt x="11213" y="19088"/>
                </a:cubicBezTo>
                <a:cubicBezTo>
                  <a:pt x="11494" y="18732"/>
                  <a:pt x="11794" y="18148"/>
                  <a:pt x="12066" y="17332"/>
                </a:cubicBezTo>
                <a:cubicBezTo>
                  <a:pt x="12531" y="15938"/>
                  <a:pt x="12857" y="14037"/>
                  <a:pt x="12939" y="11880"/>
                </a:cubicBezTo>
                <a:lnTo>
                  <a:pt x="8661" y="11880"/>
                </a:lnTo>
                <a:close/>
                <a:moveTo>
                  <a:pt x="15101" y="11880"/>
                </a:moveTo>
                <a:cubicBezTo>
                  <a:pt x="15018" y="14228"/>
                  <a:pt x="14664" y="16368"/>
                  <a:pt x="14116" y="18014"/>
                </a:cubicBezTo>
                <a:cubicBezTo>
                  <a:pt x="14011" y="18327"/>
                  <a:pt x="13898" y="18628"/>
                  <a:pt x="13775" y="18914"/>
                </a:cubicBezTo>
                <a:cubicBezTo>
                  <a:pt x="16757" y="17821"/>
                  <a:pt x="18968" y="15131"/>
                  <a:pt x="19373" y="11880"/>
                </a:cubicBezTo>
                <a:lnTo>
                  <a:pt x="15101" y="11880"/>
                </a:lnTo>
                <a:close/>
                <a:moveTo>
                  <a:pt x="19373" y="9720"/>
                </a:moveTo>
                <a:cubicBezTo>
                  <a:pt x="18968" y="6469"/>
                  <a:pt x="16757" y="3779"/>
                  <a:pt x="13775" y="2686"/>
                </a:cubicBezTo>
                <a:cubicBezTo>
                  <a:pt x="13989" y="3182"/>
                  <a:pt x="14176" y="3732"/>
                  <a:pt x="14339" y="4321"/>
                </a:cubicBezTo>
                <a:cubicBezTo>
                  <a:pt x="14759" y="5845"/>
                  <a:pt x="15029" y="7704"/>
                  <a:pt x="15101" y="9720"/>
                </a:cubicBezTo>
                <a:lnTo>
                  <a:pt x="19373" y="9720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59850" tIns="59850" rIns="59850" bIns="598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Clr>
                <a:srgbClr val="FFFFFF"/>
              </a:buClr>
              <a:buSzPts val="3801"/>
              <a:buNone/>
            </a:pPr>
            <a:endParaRPr sz="3801">
              <a:solidFill>
                <a:srgbClr val="FFFFFF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4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D7B27847-7526-0A76-DFBA-302A5A769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037594"/>
            <a:ext cx="11404599" cy="10474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sz="18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Indicado para escritórios que desejam centralizar a rotina, reduzir dependência de controles dispersos e aplicar IA de forma contextual e supervisionada.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f848e991e34679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68278"/>
      </p:ext>
    </p:extLst>
  </p:cSld>
</p:sld>
</file>

<file path=ppt/slides/slide14.xml><?xml version="1.0" encoding="utf-8"?>
<p:sld xmlns:p="http://schemas.openxmlformats.org/presentationml/2006/main">
  <p:cSld>
    <p:bg>
      <p:bgPr>
        <a:gradFill xmlns:a="http://schemas.openxmlformats.org/drawingml/2006/main" rotWithShape="1">
          <a:gsLst>
            <a:gs pos="0">
              <a:srgbClr val="0C3666"/>
            </a:gs>
            <a:gs pos="100000">
              <a:srgbClr val="061C39"/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 3">
            <a:extLst xmlns:a="http://schemas.openxmlformats.org/drawingml/2006/main">
              <a:ext uri="{FF2B5EF4-FFF2-40B4-BE49-F238E27FC236}">
                <a16:creationId xmlns:a16="http://schemas.microsoft.com/office/drawing/2014/main" id="{516E6E18-DCB5-27BF-4701-D93C82ECBFD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384537" y="1681498"/>
            <a:ext cx="9448800" cy="2491490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r>
              <a:rPr sz="6800">
                <a:solidFill>
                  <a:schemeClr val="accent3"/>
                </a:solidFill>
              </a:rPr>
              <a:t>Vamos transformar a rotina jurídica em um fluxo mais conectado?</a:t>
            </a:r>
          </a:p>
        </p:txBody>
      </p:sp>
      <p:sp>
        <p:nvSpPr>
          <p:cNvPr id="5" name="Subtitle 4">
            <a:extLst xmlns:a="http://schemas.openxmlformats.org/drawingml/2006/main">
              <a:ext uri="{FF2B5EF4-FFF2-40B4-BE49-F238E27FC236}">
                <a16:creationId xmlns:a16="http://schemas.microsoft.com/office/drawing/2014/main" id="{9DF85E7E-4696-758B-00CF-3C8AE6DE9331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93700" y="5346700"/>
            <a:ext cx="3568700" cy="706865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r>
              <a:rPr sz="1800">
                <a:solidFill>
                  <a:schemeClr val="accent3"/>
                </a:solidFill>
              </a:rPr>
              <a:t>PRÓXIMO PASSO</a:t>
            </a:r>
          </a:p>
          <a:p xmlns:a="http://schemas.openxmlformats.org/drawingml/2006/main">
            <a:r>
              <a:rPr sz="1800">
                <a:solidFill>
                  <a:schemeClr val="accent3"/>
                </a:solidFill>
              </a:rPr>
              <a:t>Demonstração orientada aos fluxos do seu escritório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2d64f76b7c4505"/>
          <a:stretch xmlns:a="http://schemas.openxmlformats.org/drawingml/2006/main"/>
        </p:blipFill>
        <p:spPr>
          <a:xfrm xmlns:a="http://schemas.openxmlformats.org/drawingml/2006/main">
            <a:off x="390525" y="503767"/>
            <a:ext cx="2381250" cy="68791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2849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itle 2">
            <a:extLst xmlns:a="http://schemas.openxmlformats.org/drawingml/2006/main">
              <a:ext uri="{FF2B5EF4-FFF2-40B4-BE49-F238E27FC236}">
                <a16:creationId xmlns:a16="http://schemas.microsoft.com/office/drawing/2014/main" id="{40BD946D-556A-ECA8-679C-19ABE963A4E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965513"/>
            <a:ext cx="9448800" cy="1066487"/>
          </a:xfrm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3800"/>
              <a:t>Como o ThemisLex organiza a operação jurídica</a:t>
            </a:r>
          </a:p>
        </p:txBody>
      </p:sp>
      <p:sp>
        <p:nvSpPr>
          <p:cNvPr id="5" name="Subtitle 4">
            <a:extLst xmlns:a="http://schemas.openxmlformats.org/drawingml/2006/main">
              <a:ext uri="{FF2B5EF4-FFF2-40B4-BE49-F238E27FC236}">
                <a16:creationId xmlns:a16="http://schemas.microsoft.com/office/drawing/2014/main" id="{173F7058-30A0-0125-1A90-B808A012B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99" y="392242"/>
            <a:ext cx="3578411" cy="34517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</a:pPr>
            <a:r>
              <a:rPr sz="1800" b="0" i="0" u="none" cap="none" spc="0">
                <a:ln>
                  <a:noFill/>
                </a:ln>
                <a:solidFill>
                  <a:srgbClr val="175CD4"/>
                </a:solidFill>
                <a:latin typeface="Helvetica Neue Medium"/>
                <a:ea typeface="Helvetica Neue Medium"/>
                <a:cs typeface="Helvetica Neue Medium"/>
              </a:rPr>
              <a:t>ROTEIRO</a:t>
            </a:r>
          </a:p>
        </p:txBody>
      </p:sp>
      <p:graphicFrame>
        <p:nvGraphicFramePr>
          <p:cNvPr id="11" name="Table 6"/>
          <p:cNvGraphicFramePr/>
          <p:nvPr/>
        </p:nvGraphicFramePr>
        <p:xfrm>
          <a:off xmlns:a="http://schemas.openxmlformats.org/drawingml/2006/main" x="393698" y="2667171"/>
          <a:ext xmlns:a="http://schemas.openxmlformats.org/drawingml/2006/main" cx="7835901" cy="3281658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302"/>
                <a:gridCol w="7213599"/>
              </a:tblGrid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01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Desafio operacional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02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Visão integrada da plataforma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03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Controle de processos e prazos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04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Documentos e inteligência jurídica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05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Financeiro, segurança e continuidade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694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06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2100" b="0" i="0" u="non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Implantação e próximos passos</a:t>
                      </a:r>
                    </a:p>
                  </a:txBody>
                  <a:tcPr marL="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D9ED408-E4DF-E76D-2726-E1F5A0441088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2598689-54C9-18A7-3A19-ED76AA08988F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2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9ca84fdbd447bc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9545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0A2BB6CD-1085-4638-68F3-7000FD29EA0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9"/>
            <a:ext cx="11404600" cy="58158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Da informação fragmentada à rotina jurídica coordenada</a:t>
            </a:r>
            <a:endParaRPr/>
          </a:p>
        </p:txBody>
      </p:sp>
      <p:sp>
        <p:nvSpPr>
          <p:cNvPr id="2" name="Rounded Rectangle 1">
            <a:extLst xmlns:a="http://schemas.openxmlformats.org/drawingml/2006/main">
              <a:ext uri="{FF2B5EF4-FFF2-40B4-BE49-F238E27FC236}">
                <a16:creationId xmlns:a16="http://schemas.microsoft.com/office/drawing/2014/main" id="{390FBCE0-CCE2-0D7F-19D7-0DA59E2FB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13" y="3025321"/>
            <a:ext cx="5533887" cy="1320801"/>
          </a:xfrm>
          <a:prstGeom xmlns:a="http://schemas.openxmlformats.org/drawingml/2006/main" prst="roundRect">
            <a:avLst>
              <a:gd name="adj" fmla="val 5851"/>
            </a:avLst>
          </a:prstGeom>
          <a:noFill xmlns:a="http://schemas.openxmlformats.org/drawingml/2006/main"/>
          <a:ln xmlns:a="http://schemas.openxmlformats.org/drawingml/2006/main" w="12700">
            <a:solidFill>
              <a:schemeClr val="accent4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Content Placeholder 10">
            <a:extLst xmlns:a="http://schemas.openxmlformats.org/drawingml/2006/main">
              <a:ext uri="{FF2B5EF4-FFF2-40B4-BE49-F238E27FC236}">
                <a16:creationId xmlns:a16="http://schemas.microsoft.com/office/drawing/2014/main" id="{31291836-42DE-4BA2-7C66-683137F11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48" y="3274205"/>
            <a:ext cx="4986886" cy="8777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ANTES — operação dispersa</a:t>
            </a:r>
          </a:p>
        </p:txBody>
      </p:sp>
      <p:sp>
        <p:nvSpPr>
          <p:cNvPr id="4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3D399E38-72C8-159B-DE08-FC689A75B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48" y="4514850"/>
            <a:ext cx="5236652" cy="977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Dados espalhados em planilhas e pastas</a:t>
            </a:r>
          </a:p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Prazos sem leitura consolidada</a:t>
            </a:r>
          </a:p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Decisões dependentes de memória individual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5E1586E9-BDFD-E84E-20C0-875E339DC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5" y="3025321"/>
            <a:ext cx="5533887" cy="1320801"/>
          </a:xfrm>
          <a:prstGeom xmlns:a="http://schemas.openxmlformats.org/drawingml/2006/main" prst="roundRect">
            <a:avLst>
              <a:gd name="adj" fmla="val 4875"/>
            </a:avLst>
          </a:prstGeom>
          <a:noFill xmlns:a="http://schemas.openxmlformats.org/drawingml/2006/main"/>
          <a:ln xmlns:a="http://schemas.openxmlformats.org/drawingml/2006/main" w="12700">
            <a:solidFill>
              <a:schemeClr val="accent4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Content Placeholder 10">
            <a:extLst xmlns:a="http://schemas.openxmlformats.org/drawingml/2006/main">
              <a:ext uri="{FF2B5EF4-FFF2-40B4-BE49-F238E27FC236}">
                <a16:creationId xmlns:a16="http://schemas.microsoft.com/office/drawing/2014/main" id="{BDE93465-12EE-49A8-048B-A3C97C2D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20" y="3274205"/>
            <a:ext cx="4986886" cy="8777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COM THEMISLEX — contexto conectado</a:t>
            </a:r>
          </a:p>
        </p:txBody>
      </p:sp>
      <p:sp>
        <p:nvSpPr>
          <p:cNvPr id="13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0F1EA821-AA26-C1FC-F948-D100ABDE2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20" y="4514850"/>
            <a:ext cx="5236652" cy="977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Processo, cliente e equipe relacionados</a:t>
            </a:r>
          </a:p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Alertas e prioridades no mesmo ambiente</a:t>
            </a:r>
          </a:p>
          <a:p xmlns:a="http://schemas.openxmlformats.org/drawingml/2006/main"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14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• IA aplicada ao contexto real do caso</a:t>
            </a:r>
          </a:p>
        </p:txBody>
      </p:sp>
      <p:sp>
        <p:nvSpPr>
          <p:cNvPr id="14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53566714-9098-3B48-6D62-954DC695F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157513"/>
            <a:ext cx="11404599" cy="16292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sz="1800">
                <a:solidFill>
                  <a:prstClr val="black"/>
                </a:solidFill>
                <a:latin typeface="Helvetica Neue Medium"/>
                <a:ea typeface="Helvetica Neue Medium"/>
                <a:cs typeface="Helvetica Neue Medium"/>
              </a:rPr>
              <a:t>CONTEXTO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O ThemisLex conecta cadastro, execução, documentos e gestão em um fluxo único, com rastreabilidade e visão operacional.</a:t>
            </a:r>
          </a:p>
        </p:txBody>
      </p:sp>
      <p:sp>
        <p:nvSpPr>
          <p:cNvPr id="26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E7F409CA-A992-D5A3-DF49-49CFA53E4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5617936"/>
            <a:ext cx="11404599" cy="52982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Resultado esperado: uma base operacional mais previsível, pesquisável e preparada para decisões humanas bem informadas.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8408272-D6A5-5132-33E2-F35391B125A3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02359C0-8A7A-196E-DD58-8E6569619F09}" type="slidenum">
              <a:t>3</a:t>
            </a:fld>
            <a:endParaRPr sz="1100"/>
          </a:p>
        </p:txBody>
      </p:sp>
      <p:pic>
        <p:nvPicPr>
          <p:cNvPr id="5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5206ee25c843e3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865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8" name="Google Shape;558;p61">
            <a:extLst xmlns:a="http://schemas.openxmlformats.org/drawingml/2006/main">
              <a:ext uri="{FF2B5EF4-FFF2-40B4-BE49-F238E27FC236}">
                <a16:creationId xmlns:a16="http://schemas.microsoft.com/office/drawing/2014/main" id="{4D765FCF-56FA-8EE2-65DF-D8A5321F3C2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4656666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IA JURÍDICA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Resumo, checklist, providência, parecer, peças, pesquisa e transcrição assistidos.</a:t>
            </a:r>
          </a:p>
        </p:txBody>
      </p:sp>
      <p:sp>
        <p:nvSpPr>
          <p:cNvPr id="559" name="Google Shape;559;p61">
            <a:extLst xmlns:a="http://schemas.openxmlformats.org/drawingml/2006/main">
              <a:ext uri="{FF2B5EF4-FFF2-40B4-BE49-F238E27FC236}">
                <a16:creationId xmlns:a16="http://schemas.microsoft.com/office/drawing/2014/main" id="{BFA1AD57-2515-3263-71AA-F5510D72450E}"/>
              </a:ext>
            </a:extLst>
          </p:cNvPr>
          <p:cNvSpPr>
            <a:spLocks xmlns:a="http://schemas.openxmlformats.org/drawingml/2006/main" noGrp="1"/>
          </p:cNvSpPr>
          <p:nvPr>
            <p:ph idx="10"/>
          </p:nvPr>
        </p:nvSpPr>
        <p:spPr>
          <a:xfrm xmlns:a="http://schemas.openxmlformats.org/drawingml/2006/main">
            <a:off x="4318000" y="4656666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FINANCEIRO</a:t>
            </a:r>
            <a:endParaRPr sz="1600">
              <a:solidFill>
                <a:prstClr val="black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Receitas, despesas, contas bancárias, pendências e vínculos com processos.</a:t>
            </a:r>
            <a:endParaRPr sz="1600">
              <a:solidFill>
                <a:prstClr val="black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560" name="Google Shape;560;p61">
            <a:extLst xmlns:a="http://schemas.openxmlformats.org/drawingml/2006/main">
              <a:ext uri="{FF2B5EF4-FFF2-40B4-BE49-F238E27FC236}">
                <a16:creationId xmlns:a16="http://schemas.microsoft.com/office/drawing/2014/main" id="{F4CF59D7-297B-30C8-431E-585575A55EC7}"/>
              </a:ext>
            </a:extLst>
          </p:cNvPr>
          <p:cNvSpPr>
            <a:spLocks xmlns:a="http://schemas.openxmlformats.org/drawingml/2006/main" noGrp="1"/>
          </p:cNvSpPr>
          <p:nvPr>
            <p:ph idx="11"/>
          </p:nvPr>
        </p:nvSpPr>
        <p:spPr>
          <a:xfrm xmlns:a="http://schemas.openxmlformats.org/drawingml/2006/main">
            <a:off x="8232273" y="4656666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ADMINISTRAÇÃO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Usuários, licenças, configurações, sincronização, backup e recuperação.</a:t>
            </a:r>
          </a:p>
        </p:txBody>
      </p:sp>
      <p:sp>
        <p:nvSpPr>
          <p:cNvPr id="557" name="Google Shape;557;p61">
            <a:extLst xmlns:a="http://schemas.openxmlformats.org/drawingml/2006/main">
              <a:ext uri="{FF2B5EF4-FFF2-40B4-BE49-F238E27FC236}">
                <a16:creationId xmlns:a16="http://schemas.microsoft.com/office/drawing/2014/main" id="{252743B9-4592-4663-CAD2-40CC23D409B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Uma plataforma para o ciclo completo do escritório</a:t>
            </a:r>
            <a:endParaRPr/>
          </a:p>
        </p:txBody>
      </p:sp>
      <p:sp>
        <p:nvSpPr>
          <p:cNvPr id="2" name="Google Shape;558;p61">
            <a:extLst xmlns:a="http://schemas.openxmlformats.org/drawingml/2006/main">
              <a:ext uri="{FF2B5EF4-FFF2-40B4-BE49-F238E27FC236}">
                <a16:creationId xmlns:a16="http://schemas.microsoft.com/office/drawing/2014/main" id="{0018B0C7-DC20-D7FE-2D99-C8372B90A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700" y="2653452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PROCESSOS E CLIENTES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Cadastros relacionados, filtros, status, responsáveis e histórico do caso.</a:t>
            </a:r>
          </a:p>
        </p:txBody>
      </p:sp>
      <p:sp>
        <p:nvSpPr>
          <p:cNvPr id="3" name="Google Shape;559;p61">
            <a:extLst xmlns:a="http://schemas.openxmlformats.org/drawingml/2006/main">
              <a:ext uri="{FF2B5EF4-FFF2-40B4-BE49-F238E27FC236}">
                <a16:creationId xmlns:a16="http://schemas.microsoft.com/office/drawing/2014/main" id="{142AC269-69D2-161D-AD16-2E5D7B8A9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8000" y="2653452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PRAZOS E AGENDA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Prazos, audiências, tarefas e compromissos com leitura de prioridade.</a:t>
            </a:r>
          </a:p>
        </p:txBody>
      </p:sp>
      <p:sp>
        <p:nvSpPr>
          <p:cNvPr id="4" name="Google Shape;560;p61">
            <a:extLst xmlns:a="http://schemas.openxmlformats.org/drawingml/2006/main">
              <a:ext uri="{FF2B5EF4-FFF2-40B4-BE49-F238E27FC236}">
                <a16:creationId xmlns:a16="http://schemas.microsoft.com/office/drawing/2014/main" id="{7E988850-5A60-A9C4-B928-BDFEC4FE4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73" y="2653452"/>
            <a:ext cx="3568700" cy="11023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DOCUMENTOS</a:t>
            </a:r>
          </a:p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</a:pPr>
            <a:r>
              <a:rPr sz="1600">
                <a:solidFill>
                  <a:prstClr val="black"/>
                </a:solidFill>
                <a:latin typeface="Helvetica Neue"/>
                <a:ea typeface="Helvetica Neue"/>
                <a:cs typeface="Helvetica Neue"/>
              </a:rPr>
              <a:t>Acervo vinculado aos processos, anexos locais e organização por categoria.</a:t>
            </a:r>
          </a:p>
        </p:txBody>
      </p:sp>
      <p:sp>
        <p:nvSpPr>
          <p:cNvPr id="5" name="Google Shape;561;p61">
            <a:extLst xmlns:a="http://schemas.openxmlformats.org/drawingml/2006/main">
              <a:ext uri="{FF2B5EF4-FFF2-40B4-BE49-F238E27FC236}">
                <a16:creationId xmlns:a16="http://schemas.microsoft.com/office/drawing/2014/main" id="{43830694-5B70-1E3A-562E-A57DE1DE0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9904" y="2022554"/>
            <a:ext cx="315580" cy="353873"/>
          </a:xfrm>
          <a:custGeom xmlns:a="http://schemas.openxmlformats.org/drawingml/2006/main">
            <a:rect l="l" t="t" r="r" b="b"/>
            <a:pathLst>
              <a:path w="20236" h="20115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Clr>
                <a:srgbClr val="FFFFFF"/>
              </a:buClr>
              <a:buSzPts val="4300"/>
              <a:buNone/>
            </a:pPr>
            <a:endParaRPr sz="4300">
              <a:solidFill>
                <a:srgbClr val="FFFFFF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" name="Google Shape;562;p61">
            <a:extLst xmlns:a="http://schemas.openxmlformats.org/drawingml/2006/main">
              <a:ext uri="{FF2B5EF4-FFF2-40B4-BE49-F238E27FC236}">
                <a16:creationId xmlns:a16="http://schemas.microsoft.com/office/drawing/2014/main" id="{7C8ADA23-5610-C31E-B048-A0886EDC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398" y="2018463"/>
            <a:ext cx="327078" cy="362074"/>
          </a:xfrm>
          <a:custGeom xmlns:a="http://schemas.openxmlformats.org/drawingml/2006/main">
            <a:rect l="l" t="t" r="r" b="b"/>
            <a:pathLst>
              <a:path w="21600" h="21333">
                <a:moveTo>
                  <a:pt x="11359" y="2130"/>
                </a:moveTo>
                <a:cubicBezTo>
                  <a:pt x="11014" y="1951"/>
                  <a:pt x="10588" y="1951"/>
                  <a:pt x="10241" y="2130"/>
                </a:cubicBezTo>
                <a:lnTo>
                  <a:pt x="3250" y="5732"/>
                </a:lnTo>
                <a:lnTo>
                  <a:pt x="10817" y="9530"/>
                </a:lnTo>
                <a:lnTo>
                  <a:pt x="18593" y="5856"/>
                </a:lnTo>
                <a:lnTo>
                  <a:pt x="11359" y="2130"/>
                </a:lnTo>
                <a:close/>
                <a:moveTo>
                  <a:pt x="19364" y="7749"/>
                </a:moveTo>
                <a:lnTo>
                  <a:pt x="11918" y="11267"/>
                </a:lnTo>
                <a:lnTo>
                  <a:pt x="11918" y="18916"/>
                </a:lnTo>
                <a:lnTo>
                  <a:pt x="18805" y="15367"/>
                </a:lnTo>
                <a:cubicBezTo>
                  <a:pt x="19152" y="15189"/>
                  <a:pt x="19364" y="14860"/>
                  <a:pt x="19364" y="14503"/>
                </a:cubicBezTo>
                <a:lnTo>
                  <a:pt x="19364" y="7749"/>
                </a:lnTo>
                <a:close/>
                <a:moveTo>
                  <a:pt x="9682" y="18916"/>
                </a:moveTo>
                <a:lnTo>
                  <a:pt x="9682" y="11250"/>
                </a:lnTo>
                <a:lnTo>
                  <a:pt x="2236" y="7513"/>
                </a:lnTo>
                <a:lnTo>
                  <a:pt x="2236" y="14503"/>
                </a:lnTo>
                <a:cubicBezTo>
                  <a:pt x="2236" y="14860"/>
                  <a:pt x="2448" y="15189"/>
                  <a:pt x="2795" y="15367"/>
                </a:cubicBezTo>
                <a:lnTo>
                  <a:pt x="9682" y="18916"/>
                </a:lnTo>
                <a:close/>
                <a:moveTo>
                  <a:pt x="9123" y="401"/>
                </a:moveTo>
                <a:cubicBezTo>
                  <a:pt x="10160" y="-133"/>
                  <a:pt x="11440" y="-133"/>
                  <a:pt x="12477" y="401"/>
                </a:cubicBezTo>
                <a:lnTo>
                  <a:pt x="19923" y="4238"/>
                </a:lnTo>
                <a:cubicBezTo>
                  <a:pt x="20962" y="4773"/>
                  <a:pt x="21600" y="5761"/>
                  <a:pt x="21600" y="6830"/>
                </a:cubicBezTo>
                <a:lnTo>
                  <a:pt x="21600" y="14503"/>
                </a:lnTo>
                <a:cubicBezTo>
                  <a:pt x="21600" y="15572"/>
                  <a:pt x="20962" y="16561"/>
                  <a:pt x="19923" y="17096"/>
                </a:cubicBezTo>
                <a:lnTo>
                  <a:pt x="12477" y="20932"/>
                </a:lnTo>
                <a:cubicBezTo>
                  <a:pt x="11440" y="21467"/>
                  <a:pt x="10160" y="21467"/>
                  <a:pt x="9123" y="20932"/>
                </a:cubicBezTo>
                <a:lnTo>
                  <a:pt x="1677" y="17096"/>
                </a:lnTo>
                <a:cubicBezTo>
                  <a:pt x="640" y="16561"/>
                  <a:pt x="0" y="15572"/>
                  <a:pt x="0" y="14503"/>
                </a:cubicBezTo>
                <a:lnTo>
                  <a:pt x="0" y="6830"/>
                </a:lnTo>
                <a:cubicBezTo>
                  <a:pt x="0" y="5761"/>
                  <a:pt x="640" y="4773"/>
                  <a:pt x="1677" y="4238"/>
                </a:cubicBezTo>
                <a:lnTo>
                  <a:pt x="9123" y="401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Clr>
                <a:srgbClr val="FFFFFF"/>
              </a:buClr>
              <a:buSzPts val="4300"/>
              <a:buNone/>
            </a:pPr>
            <a:endParaRPr sz="4300">
              <a:solidFill>
                <a:srgbClr val="FFFFFF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1" name="Google Shape;1369;p101">
            <a:extLst xmlns:a="http://schemas.openxmlformats.org/drawingml/2006/main">
              <a:ext uri="{FF2B5EF4-FFF2-40B4-BE49-F238E27FC236}">
                <a16:creationId xmlns:a16="http://schemas.microsoft.com/office/drawing/2014/main" id="{41FBCA7C-C2E7-AFB5-3B6C-4D9C9E15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30146"/>
            <a:ext cx="338580" cy="338688"/>
          </a:xfrm>
          <a:custGeom xmlns:a="http://schemas.openxmlformats.org/drawingml/2006/main">
            <a:rect l="l" t="t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784" y="2163"/>
                </a:moveTo>
                <a:cubicBezTo>
                  <a:pt x="10772" y="2167"/>
                  <a:pt x="10749" y="2175"/>
                  <a:pt x="10715" y="2196"/>
                </a:cubicBezTo>
                <a:cubicBezTo>
                  <a:pt x="10574" y="2281"/>
                  <a:pt x="10340" y="2510"/>
                  <a:pt x="10071" y="2999"/>
                </a:cubicBezTo>
                <a:cubicBezTo>
                  <a:pt x="9811" y="3472"/>
                  <a:pt x="9560" y="4109"/>
                  <a:pt x="9344" y="4895"/>
                </a:cubicBezTo>
                <a:cubicBezTo>
                  <a:pt x="8980" y="6213"/>
                  <a:pt x="8731" y="7875"/>
                  <a:pt x="8661" y="9720"/>
                </a:cubicBezTo>
                <a:lnTo>
                  <a:pt x="12939" y="9720"/>
                </a:lnTo>
                <a:cubicBezTo>
                  <a:pt x="12869" y="7875"/>
                  <a:pt x="12620" y="6213"/>
                  <a:pt x="12256" y="4895"/>
                </a:cubicBezTo>
                <a:cubicBezTo>
                  <a:pt x="12040" y="4109"/>
                  <a:pt x="11789" y="3472"/>
                  <a:pt x="11529" y="2999"/>
                </a:cubicBezTo>
                <a:cubicBezTo>
                  <a:pt x="11260" y="2510"/>
                  <a:pt x="11026" y="2281"/>
                  <a:pt x="10885" y="2196"/>
                </a:cubicBezTo>
                <a:cubicBezTo>
                  <a:pt x="10851" y="2175"/>
                  <a:pt x="10828" y="2167"/>
                  <a:pt x="10816" y="2163"/>
                </a:cubicBezTo>
                <a:cubicBezTo>
                  <a:pt x="10807" y="2161"/>
                  <a:pt x="10801" y="2160"/>
                  <a:pt x="10800" y="2160"/>
                </a:cubicBezTo>
                <a:cubicBezTo>
                  <a:pt x="10798" y="2160"/>
                  <a:pt x="10793" y="2161"/>
                  <a:pt x="10784" y="2163"/>
                </a:cubicBezTo>
                <a:close/>
                <a:moveTo>
                  <a:pt x="6499" y="9720"/>
                </a:moveTo>
                <a:cubicBezTo>
                  <a:pt x="6571" y="7704"/>
                  <a:pt x="6841" y="5845"/>
                  <a:pt x="7261" y="4321"/>
                </a:cubicBezTo>
                <a:cubicBezTo>
                  <a:pt x="7424" y="3732"/>
                  <a:pt x="7611" y="3182"/>
                  <a:pt x="7825" y="2686"/>
                </a:cubicBezTo>
                <a:cubicBezTo>
                  <a:pt x="4843" y="3779"/>
                  <a:pt x="2632" y="6469"/>
                  <a:pt x="2227" y="9720"/>
                </a:cubicBezTo>
                <a:lnTo>
                  <a:pt x="6499" y="9720"/>
                </a:lnTo>
                <a:close/>
                <a:moveTo>
                  <a:pt x="2227" y="11880"/>
                </a:moveTo>
                <a:lnTo>
                  <a:pt x="6499" y="11880"/>
                </a:lnTo>
                <a:cubicBezTo>
                  <a:pt x="6582" y="14228"/>
                  <a:pt x="6936" y="16368"/>
                  <a:pt x="7484" y="18014"/>
                </a:cubicBezTo>
                <a:cubicBezTo>
                  <a:pt x="7589" y="18327"/>
                  <a:pt x="7702" y="18628"/>
                  <a:pt x="7825" y="18914"/>
                </a:cubicBezTo>
                <a:cubicBezTo>
                  <a:pt x="4843" y="17821"/>
                  <a:pt x="2632" y="15131"/>
                  <a:pt x="2227" y="11880"/>
                </a:cubicBezTo>
                <a:close/>
                <a:moveTo>
                  <a:pt x="8661" y="11880"/>
                </a:moveTo>
                <a:cubicBezTo>
                  <a:pt x="8743" y="14037"/>
                  <a:pt x="9069" y="15938"/>
                  <a:pt x="9534" y="17332"/>
                </a:cubicBezTo>
                <a:cubicBezTo>
                  <a:pt x="9806" y="18148"/>
                  <a:pt x="10106" y="18732"/>
                  <a:pt x="10387" y="19088"/>
                </a:cubicBezTo>
                <a:cubicBezTo>
                  <a:pt x="10525" y="19263"/>
                  <a:pt x="10637" y="19356"/>
                  <a:pt x="10712" y="19402"/>
                </a:cubicBezTo>
                <a:cubicBezTo>
                  <a:pt x="10748" y="19424"/>
                  <a:pt x="10771" y="19434"/>
                  <a:pt x="10783" y="19437"/>
                </a:cubicBezTo>
                <a:cubicBezTo>
                  <a:pt x="10794" y="19440"/>
                  <a:pt x="10800" y="19440"/>
                  <a:pt x="10800" y="19440"/>
                </a:cubicBezTo>
                <a:cubicBezTo>
                  <a:pt x="10800" y="19440"/>
                  <a:pt x="10805" y="19440"/>
                  <a:pt x="10817" y="19437"/>
                </a:cubicBezTo>
                <a:cubicBezTo>
                  <a:pt x="10829" y="19434"/>
                  <a:pt x="10852" y="19424"/>
                  <a:pt x="10888" y="19402"/>
                </a:cubicBezTo>
                <a:cubicBezTo>
                  <a:pt x="10963" y="19356"/>
                  <a:pt x="11075" y="19263"/>
                  <a:pt x="11213" y="19088"/>
                </a:cubicBezTo>
                <a:cubicBezTo>
                  <a:pt x="11494" y="18732"/>
                  <a:pt x="11794" y="18148"/>
                  <a:pt x="12066" y="17332"/>
                </a:cubicBezTo>
                <a:cubicBezTo>
                  <a:pt x="12531" y="15938"/>
                  <a:pt x="12857" y="14037"/>
                  <a:pt x="12939" y="11880"/>
                </a:cubicBezTo>
                <a:lnTo>
                  <a:pt x="8661" y="11880"/>
                </a:lnTo>
                <a:close/>
                <a:moveTo>
                  <a:pt x="15101" y="11880"/>
                </a:moveTo>
                <a:cubicBezTo>
                  <a:pt x="15018" y="14228"/>
                  <a:pt x="14664" y="16368"/>
                  <a:pt x="14116" y="18014"/>
                </a:cubicBezTo>
                <a:cubicBezTo>
                  <a:pt x="14011" y="18327"/>
                  <a:pt x="13898" y="18628"/>
                  <a:pt x="13775" y="18914"/>
                </a:cubicBezTo>
                <a:cubicBezTo>
                  <a:pt x="16757" y="17821"/>
                  <a:pt x="18968" y="15131"/>
                  <a:pt x="19373" y="11880"/>
                </a:cubicBezTo>
                <a:lnTo>
                  <a:pt x="15101" y="11880"/>
                </a:lnTo>
                <a:close/>
                <a:moveTo>
                  <a:pt x="19373" y="9720"/>
                </a:moveTo>
                <a:cubicBezTo>
                  <a:pt x="18968" y="6469"/>
                  <a:pt x="16757" y="3779"/>
                  <a:pt x="13775" y="2686"/>
                </a:cubicBezTo>
                <a:cubicBezTo>
                  <a:pt x="13989" y="3182"/>
                  <a:pt x="14176" y="3732"/>
                  <a:pt x="14339" y="4321"/>
                </a:cubicBezTo>
                <a:cubicBezTo>
                  <a:pt x="14759" y="5845"/>
                  <a:pt x="15029" y="7704"/>
                  <a:pt x="15101" y="9720"/>
                </a:cubicBezTo>
                <a:lnTo>
                  <a:pt x="19373" y="9720"/>
                </a:lnTo>
                <a:close/>
              </a:path>
            </a:pathLst>
          </a:cu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415;p101">
            <a:extLst xmlns:a="http://schemas.openxmlformats.org/drawingml/2006/main">
              <a:ext uri="{FF2B5EF4-FFF2-40B4-BE49-F238E27FC236}">
                <a16:creationId xmlns:a16="http://schemas.microsoft.com/office/drawing/2014/main" id="{8574D0ED-7640-B4E7-7B56-C1CA61B9E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885" y="4050316"/>
            <a:ext cx="389340" cy="304776"/>
          </a:xfrm>
          <a:custGeom xmlns:a="http://schemas.openxmlformats.org/drawingml/2006/main">
            <a:rect l="l" t="t" r="r" b="b"/>
            <a:pathLst>
              <a:path w="21600" h="21600">
                <a:moveTo>
                  <a:pt x="6574" y="2400"/>
                </a:moveTo>
                <a:cubicBezTo>
                  <a:pt x="5277" y="2400"/>
                  <a:pt x="4226" y="3743"/>
                  <a:pt x="4226" y="5400"/>
                </a:cubicBezTo>
                <a:cubicBezTo>
                  <a:pt x="4226" y="7057"/>
                  <a:pt x="5277" y="8400"/>
                  <a:pt x="6574" y="8400"/>
                </a:cubicBezTo>
                <a:cubicBezTo>
                  <a:pt x="7871" y="8400"/>
                  <a:pt x="8922" y="7057"/>
                  <a:pt x="8922" y="5400"/>
                </a:cubicBezTo>
                <a:cubicBezTo>
                  <a:pt x="8922" y="3743"/>
                  <a:pt x="7871" y="2400"/>
                  <a:pt x="6574" y="2400"/>
                </a:cubicBezTo>
                <a:close/>
                <a:moveTo>
                  <a:pt x="2348" y="5400"/>
                </a:moveTo>
                <a:cubicBezTo>
                  <a:pt x="2348" y="2418"/>
                  <a:pt x="4240" y="0"/>
                  <a:pt x="6574" y="0"/>
                </a:cubicBezTo>
                <a:cubicBezTo>
                  <a:pt x="8908" y="0"/>
                  <a:pt x="10800" y="2418"/>
                  <a:pt x="10800" y="5400"/>
                </a:cubicBezTo>
                <a:cubicBezTo>
                  <a:pt x="10800" y="8382"/>
                  <a:pt x="8908" y="10800"/>
                  <a:pt x="6574" y="10800"/>
                </a:cubicBezTo>
                <a:cubicBezTo>
                  <a:pt x="4240" y="10800"/>
                  <a:pt x="2348" y="8382"/>
                  <a:pt x="2348" y="5400"/>
                </a:cubicBezTo>
                <a:close/>
                <a:moveTo>
                  <a:pt x="15496" y="3600"/>
                </a:moveTo>
                <a:cubicBezTo>
                  <a:pt x="14458" y="3600"/>
                  <a:pt x="13617" y="4674"/>
                  <a:pt x="13617" y="6000"/>
                </a:cubicBezTo>
                <a:cubicBezTo>
                  <a:pt x="13617" y="7326"/>
                  <a:pt x="14458" y="8400"/>
                  <a:pt x="15496" y="8400"/>
                </a:cubicBezTo>
                <a:cubicBezTo>
                  <a:pt x="16533" y="8400"/>
                  <a:pt x="17374" y="7326"/>
                  <a:pt x="17374" y="6000"/>
                </a:cubicBezTo>
                <a:cubicBezTo>
                  <a:pt x="17374" y="4674"/>
                  <a:pt x="16533" y="3600"/>
                  <a:pt x="15496" y="3600"/>
                </a:cubicBezTo>
                <a:close/>
                <a:moveTo>
                  <a:pt x="11739" y="6000"/>
                </a:moveTo>
                <a:cubicBezTo>
                  <a:pt x="11739" y="3349"/>
                  <a:pt x="13421" y="1200"/>
                  <a:pt x="15496" y="1200"/>
                </a:cubicBezTo>
                <a:cubicBezTo>
                  <a:pt x="17570" y="1200"/>
                  <a:pt x="19252" y="3349"/>
                  <a:pt x="19252" y="6000"/>
                </a:cubicBezTo>
                <a:cubicBezTo>
                  <a:pt x="19252" y="8651"/>
                  <a:pt x="17570" y="10800"/>
                  <a:pt x="15496" y="10800"/>
                </a:cubicBezTo>
                <a:cubicBezTo>
                  <a:pt x="13421" y="10800"/>
                  <a:pt x="11739" y="8651"/>
                  <a:pt x="11739" y="6000"/>
                </a:cubicBezTo>
                <a:close/>
                <a:moveTo>
                  <a:pt x="3324" y="15896"/>
                </a:moveTo>
                <a:cubicBezTo>
                  <a:pt x="2477" y="16858"/>
                  <a:pt x="1878" y="18325"/>
                  <a:pt x="1878" y="20400"/>
                </a:cubicBezTo>
                <a:cubicBezTo>
                  <a:pt x="1878" y="21062"/>
                  <a:pt x="1458" y="21600"/>
                  <a:pt x="939" y="21600"/>
                </a:cubicBezTo>
                <a:cubicBezTo>
                  <a:pt x="421" y="21600"/>
                  <a:pt x="0" y="21062"/>
                  <a:pt x="0" y="20400"/>
                </a:cubicBezTo>
                <a:cubicBezTo>
                  <a:pt x="0" y="17675"/>
                  <a:pt x="810" y="15542"/>
                  <a:pt x="2076" y="14102"/>
                </a:cubicBezTo>
                <a:cubicBezTo>
                  <a:pt x="3325" y="12684"/>
                  <a:pt x="4965" y="12000"/>
                  <a:pt x="6574" y="12000"/>
                </a:cubicBezTo>
                <a:cubicBezTo>
                  <a:pt x="8183" y="12000"/>
                  <a:pt x="9822" y="12684"/>
                  <a:pt x="11071" y="14102"/>
                </a:cubicBezTo>
                <a:cubicBezTo>
                  <a:pt x="12338" y="15542"/>
                  <a:pt x="13148" y="17675"/>
                  <a:pt x="13148" y="20400"/>
                </a:cubicBezTo>
                <a:cubicBezTo>
                  <a:pt x="13148" y="21062"/>
                  <a:pt x="12727" y="21600"/>
                  <a:pt x="12209" y="21600"/>
                </a:cubicBezTo>
                <a:cubicBezTo>
                  <a:pt x="11690" y="21600"/>
                  <a:pt x="11270" y="21062"/>
                  <a:pt x="11270" y="20400"/>
                </a:cubicBezTo>
                <a:cubicBezTo>
                  <a:pt x="11270" y="18325"/>
                  <a:pt x="10670" y="16858"/>
                  <a:pt x="9824" y="15896"/>
                </a:cubicBezTo>
                <a:cubicBezTo>
                  <a:pt x="8960" y="14916"/>
                  <a:pt x="7783" y="14400"/>
                  <a:pt x="6574" y="14400"/>
                </a:cubicBezTo>
                <a:cubicBezTo>
                  <a:pt x="5365" y="14400"/>
                  <a:pt x="4188" y="14916"/>
                  <a:pt x="3324" y="15896"/>
                </a:cubicBezTo>
                <a:close/>
                <a:moveTo>
                  <a:pt x="18122" y="15168"/>
                </a:moveTo>
                <a:cubicBezTo>
                  <a:pt x="17175" y="14402"/>
                  <a:pt x="15927" y="14200"/>
                  <a:pt x="14811" y="14602"/>
                </a:cubicBezTo>
                <a:cubicBezTo>
                  <a:pt x="14312" y="14782"/>
                  <a:pt x="13793" y="14411"/>
                  <a:pt x="13653" y="13772"/>
                </a:cubicBezTo>
                <a:cubicBezTo>
                  <a:pt x="13512" y="13134"/>
                  <a:pt x="13802" y="12472"/>
                  <a:pt x="14302" y="12292"/>
                </a:cubicBezTo>
                <a:cubicBezTo>
                  <a:pt x="15894" y="11718"/>
                  <a:pt x="17698" y="11986"/>
                  <a:pt x="19125" y="13139"/>
                </a:cubicBezTo>
                <a:cubicBezTo>
                  <a:pt x="20589" y="14320"/>
                  <a:pt x="21600" y="16387"/>
                  <a:pt x="21600" y="19200"/>
                </a:cubicBezTo>
                <a:cubicBezTo>
                  <a:pt x="21600" y="19862"/>
                  <a:pt x="21179" y="20400"/>
                  <a:pt x="20661" y="20400"/>
                </a:cubicBezTo>
                <a:cubicBezTo>
                  <a:pt x="20142" y="20400"/>
                  <a:pt x="19722" y="19862"/>
                  <a:pt x="19722" y="19200"/>
                </a:cubicBezTo>
                <a:cubicBezTo>
                  <a:pt x="19722" y="17202"/>
                  <a:pt x="19034" y="15905"/>
                  <a:pt x="18122" y="15168"/>
                </a:cubicBezTo>
                <a:close/>
              </a:path>
            </a:pathLst>
          </a:cu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12;p103">
            <a:extLst xmlns:a="http://schemas.openxmlformats.org/drawingml/2006/main">
              <a:ext uri="{FF2B5EF4-FFF2-40B4-BE49-F238E27FC236}">
                <a16:creationId xmlns:a16="http://schemas.microsoft.com/office/drawing/2014/main" id="{D015E4E0-1777-A560-A6C2-AEDA1FADF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1936" y="4025768"/>
            <a:ext cx="305570" cy="338652"/>
          </a:xfrm>
          <a:custGeom xmlns:a="http://schemas.openxmlformats.org/drawingml/2006/main">
            <a:rect l="l" t="t" r="r" b="b"/>
            <a:pathLst>
              <a:path w="21538" h="21553">
                <a:moveTo>
                  <a:pt x="10897" y="543"/>
                </a:moveTo>
                <a:cubicBezTo>
                  <a:pt x="11135" y="165"/>
                  <a:pt x="11603" y="-46"/>
                  <a:pt x="12081" y="8"/>
                </a:cubicBezTo>
                <a:lnTo>
                  <a:pt x="12622" y="69"/>
                </a:lnTo>
                <a:cubicBezTo>
                  <a:pt x="15566" y="401"/>
                  <a:pt x="17464" y="3053"/>
                  <a:pt x="16592" y="5614"/>
                </a:cubicBezTo>
                <a:lnTo>
                  <a:pt x="15932" y="7551"/>
                </a:lnTo>
                <a:cubicBezTo>
                  <a:pt x="16337" y="7557"/>
                  <a:pt x="16701" y="7570"/>
                  <a:pt x="17029" y="7593"/>
                </a:cubicBezTo>
                <a:cubicBezTo>
                  <a:pt x="17750" y="7644"/>
                  <a:pt x="18413" y="7753"/>
                  <a:pt x="19016" y="8039"/>
                </a:cubicBezTo>
                <a:cubicBezTo>
                  <a:pt x="20257" y="8629"/>
                  <a:pt x="21148" y="9683"/>
                  <a:pt x="21451" y="10920"/>
                </a:cubicBezTo>
                <a:cubicBezTo>
                  <a:pt x="21599" y="11520"/>
                  <a:pt x="21541" y="12127"/>
                  <a:pt x="21406" y="12769"/>
                </a:cubicBezTo>
                <a:cubicBezTo>
                  <a:pt x="21273" y="13395"/>
                  <a:pt x="21043" y="14161"/>
                  <a:pt x="20759" y="15099"/>
                </a:cubicBezTo>
                <a:lnTo>
                  <a:pt x="20202" y="16946"/>
                </a:lnTo>
                <a:cubicBezTo>
                  <a:pt x="20181" y="17013"/>
                  <a:pt x="20161" y="17078"/>
                  <a:pt x="20142" y="17143"/>
                </a:cubicBezTo>
                <a:cubicBezTo>
                  <a:pt x="19789" y="18315"/>
                  <a:pt x="19524" y="19196"/>
                  <a:pt x="18943" y="19876"/>
                </a:cubicBezTo>
                <a:cubicBezTo>
                  <a:pt x="18432" y="20473"/>
                  <a:pt x="17757" y="20939"/>
                  <a:pt x="16986" y="21226"/>
                </a:cubicBezTo>
                <a:cubicBezTo>
                  <a:pt x="16107" y="21554"/>
                  <a:pt x="15095" y="21553"/>
                  <a:pt x="13750" y="21552"/>
                </a:cubicBezTo>
                <a:cubicBezTo>
                  <a:pt x="11456" y="21551"/>
                  <a:pt x="9164" y="21552"/>
                  <a:pt x="6872" y="21552"/>
                </a:cubicBezTo>
                <a:cubicBezTo>
                  <a:pt x="5911" y="21552"/>
                  <a:pt x="5118" y="21552"/>
                  <a:pt x="4472" y="21505"/>
                </a:cubicBezTo>
                <a:cubicBezTo>
                  <a:pt x="3802" y="21455"/>
                  <a:pt x="3185" y="21349"/>
                  <a:pt x="2606" y="21082"/>
                </a:cubicBezTo>
                <a:cubicBezTo>
                  <a:pt x="1708" y="20669"/>
                  <a:pt x="979" y="20010"/>
                  <a:pt x="520" y="19199"/>
                </a:cubicBezTo>
                <a:cubicBezTo>
                  <a:pt x="226" y="18676"/>
                  <a:pt x="108" y="18119"/>
                  <a:pt x="53" y="17513"/>
                </a:cubicBezTo>
                <a:cubicBezTo>
                  <a:pt x="0" y="16930"/>
                  <a:pt x="0" y="16214"/>
                  <a:pt x="0" y="15346"/>
                </a:cubicBezTo>
                <a:lnTo>
                  <a:pt x="0" y="12931"/>
                </a:lnTo>
                <a:cubicBezTo>
                  <a:pt x="0" y="12881"/>
                  <a:pt x="0" y="12832"/>
                  <a:pt x="0" y="12783"/>
                </a:cubicBezTo>
                <a:cubicBezTo>
                  <a:pt x="0" y="11926"/>
                  <a:pt x="-1" y="11289"/>
                  <a:pt x="162" y="10738"/>
                </a:cubicBezTo>
                <a:cubicBezTo>
                  <a:pt x="604" y="9250"/>
                  <a:pt x="1890" y="8088"/>
                  <a:pt x="3538" y="7690"/>
                </a:cubicBezTo>
                <a:cubicBezTo>
                  <a:pt x="4148" y="7542"/>
                  <a:pt x="4853" y="7542"/>
                  <a:pt x="5803" y="7543"/>
                </a:cubicBezTo>
                <a:cubicBezTo>
                  <a:pt x="5857" y="7543"/>
                  <a:pt x="5911" y="7543"/>
                  <a:pt x="5966" y="7543"/>
                </a:cubicBezTo>
                <a:cubicBezTo>
                  <a:pt x="6277" y="7543"/>
                  <a:pt x="6562" y="7393"/>
                  <a:pt x="6716" y="7150"/>
                </a:cubicBezTo>
                <a:lnTo>
                  <a:pt x="10897" y="543"/>
                </a:lnTo>
                <a:close/>
                <a:moveTo>
                  <a:pt x="5407" y="19388"/>
                </a:moveTo>
                <a:cubicBezTo>
                  <a:pt x="5204" y="19068"/>
                  <a:pt x="5044" y="18723"/>
                  <a:pt x="4935" y="18357"/>
                </a:cubicBezTo>
                <a:cubicBezTo>
                  <a:pt x="4772" y="17806"/>
                  <a:pt x="4773" y="17169"/>
                  <a:pt x="4773" y="16312"/>
                </a:cubicBezTo>
                <a:cubicBezTo>
                  <a:pt x="4773" y="16264"/>
                  <a:pt x="4773" y="16214"/>
                  <a:pt x="4773" y="16164"/>
                </a:cubicBezTo>
                <a:lnTo>
                  <a:pt x="4773" y="9709"/>
                </a:lnTo>
                <a:cubicBezTo>
                  <a:pt x="4466" y="9719"/>
                  <a:pt x="4297" y="9737"/>
                  <a:pt x="4155" y="9772"/>
                </a:cubicBezTo>
                <a:cubicBezTo>
                  <a:pt x="3332" y="9971"/>
                  <a:pt x="2689" y="10552"/>
                  <a:pt x="2468" y="11296"/>
                </a:cubicBezTo>
                <a:cubicBezTo>
                  <a:pt x="2397" y="11535"/>
                  <a:pt x="2387" y="11860"/>
                  <a:pt x="2387" y="12931"/>
                </a:cubicBezTo>
                <a:lnTo>
                  <a:pt x="2387" y="15302"/>
                </a:lnTo>
                <a:cubicBezTo>
                  <a:pt x="2387" y="16225"/>
                  <a:pt x="2388" y="16853"/>
                  <a:pt x="2432" y="17338"/>
                </a:cubicBezTo>
                <a:cubicBezTo>
                  <a:pt x="2474" y="17810"/>
                  <a:pt x="2551" y="18052"/>
                  <a:pt x="2647" y="18220"/>
                </a:cubicBezTo>
                <a:cubicBezTo>
                  <a:pt x="2876" y="18626"/>
                  <a:pt x="3241" y="18955"/>
                  <a:pt x="3690" y="19162"/>
                </a:cubicBezTo>
                <a:cubicBezTo>
                  <a:pt x="3877" y="19248"/>
                  <a:pt x="4144" y="19318"/>
                  <a:pt x="4667" y="19356"/>
                </a:cubicBezTo>
                <a:cubicBezTo>
                  <a:pt x="4884" y="19372"/>
                  <a:pt x="5128" y="19382"/>
                  <a:pt x="5407" y="19388"/>
                </a:cubicBezTo>
                <a:close/>
                <a:moveTo>
                  <a:pt x="7160" y="9493"/>
                </a:moveTo>
                <a:lnTo>
                  <a:pt x="7160" y="16164"/>
                </a:lnTo>
                <a:cubicBezTo>
                  <a:pt x="7160" y="17236"/>
                  <a:pt x="7170" y="17560"/>
                  <a:pt x="7241" y="17799"/>
                </a:cubicBezTo>
                <a:cubicBezTo>
                  <a:pt x="7462" y="18543"/>
                  <a:pt x="8105" y="19124"/>
                  <a:pt x="8928" y="19324"/>
                </a:cubicBezTo>
                <a:cubicBezTo>
                  <a:pt x="9194" y="19388"/>
                  <a:pt x="9553" y="19397"/>
                  <a:pt x="10739" y="19397"/>
                </a:cubicBezTo>
                <a:lnTo>
                  <a:pt x="13524" y="19397"/>
                </a:lnTo>
                <a:cubicBezTo>
                  <a:pt x="15200" y="19397"/>
                  <a:pt x="15691" y="19377"/>
                  <a:pt x="16076" y="19234"/>
                </a:cubicBezTo>
                <a:cubicBezTo>
                  <a:pt x="16461" y="19090"/>
                  <a:pt x="16799" y="18857"/>
                  <a:pt x="17054" y="18559"/>
                </a:cubicBezTo>
                <a:cubicBezTo>
                  <a:pt x="17307" y="18262"/>
                  <a:pt x="17458" y="17839"/>
                  <a:pt x="17899" y="16379"/>
                </a:cubicBezTo>
                <a:lnTo>
                  <a:pt x="18444" y="14575"/>
                </a:lnTo>
                <a:cubicBezTo>
                  <a:pt x="18744" y="13583"/>
                  <a:pt x="18949" y="12899"/>
                  <a:pt x="19061" y="12366"/>
                </a:cubicBezTo>
                <a:cubicBezTo>
                  <a:pt x="19172" y="11837"/>
                  <a:pt x="19166" y="11567"/>
                  <a:pt x="19122" y="11387"/>
                </a:cubicBezTo>
                <a:cubicBezTo>
                  <a:pt x="18970" y="10768"/>
                  <a:pt x="18524" y="10241"/>
                  <a:pt x="17904" y="9946"/>
                </a:cubicBezTo>
                <a:cubicBezTo>
                  <a:pt x="17722" y="9860"/>
                  <a:pt x="17436" y="9783"/>
                  <a:pt x="16842" y="9741"/>
                </a:cubicBezTo>
                <a:cubicBezTo>
                  <a:pt x="16243" y="9699"/>
                  <a:pt x="15457" y="9698"/>
                  <a:pt x="14319" y="9698"/>
                </a:cubicBezTo>
                <a:cubicBezTo>
                  <a:pt x="13941" y="9698"/>
                  <a:pt x="13584" y="9536"/>
                  <a:pt x="13360" y="9261"/>
                </a:cubicBezTo>
                <a:cubicBezTo>
                  <a:pt x="13134" y="8986"/>
                  <a:pt x="13067" y="8631"/>
                  <a:pt x="13178" y="8304"/>
                </a:cubicBezTo>
                <a:lnTo>
                  <a:pt x="14311" y="4980"/>
                </a:lnTo>
                <a:cubicBezTo>
                  <a:pt x="14722" y="3771"/>
                  <a:pt x="13900" y="2522"/>
                  <a:pt x="12567" y="2246"/>
                </a:cubicBezTo>
                <a:lnTo>
                  <a:pt x="8787" y="8220"/>
                </a:lnTo>
                <a:cubicBezTo>
                  <a:pt x="8415" y="8808"/>
                  <a:pt x="7836" y="9252"/>
                  <a:pt x="7160" y="9493"/>
                </a:cubicBezTo>
                <a:close/>
              </a:path>
            </a:pathLst>
          </a:cu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266;p99">
            <a:extLst xmlns:a="http://schemas.openxmlformats.org/drawingml/2006/main">
              <a:ext uri="{FF2B5EF4-FFF2-40B4-BE49-F238E27FC236}">
                <a16:creationId xmlns:a16="http://schemas.microsoft.com/office/drawing/2014/main" id="{A7463D0C-45D0-FAD2-0C32-032165767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4485" y="4029083"/>
            <a:ext cx="321663" cy="321771"/>
          </a:xfrm>
          <a:custGeom xmlns:a="http://schemas.openxmlformats.org/drawingml/2006/main">
            <a:rect l="l" t="t" r="r" b="b"/>
            <a:pathLst>
              <a:path w="21599" h="21599">
                <a:moveTo>
                  <a:pt x="6252" y="0"/>
                </a:moveTo>
                <a:cubicBezTo>
                  <a:pt x="6880" y="0"/>
                  <a:pt x="7389" y="509"/>
                  <a:pt x="7389" y="1137"/>
                </a:cubicBezTo>
                <a:lnTo>
                  <a:pt x="14210" y="1137"/>
                </a:lnTo>
                <a:cubicBezTo>
                  <a:pt x="14210" y="509"/>
                  <a:pt x="14719" y="0"/>
                  <a:pt x="15347" y="0"/>
                </a:cubicBezTo>
                <a:cubicBezTo>
                  <a:pt x="15974" y="0"/>
                  <a:pt x="16483" y="509"/>
                  <a:pt x="16483" y="1137"/>
                </a:cubicBezTo>
                <a:lnTo>
                  <a:pt x="16483" y="1146"/>
                </a:lnTo>
                <a:cubicBezTo>
                  <a:pt x="16839" y="1155"/>
                  <a:pt x="17162" y="1170"/>
                  <a:pt x="17456" y="1197"/>
                </a:cubicBezTo>
                <a:cubicBezTo>
                  <a:pt x="18049" y="1254"/>
                  <a:pt x="18598" y="1369"/>
                  <a:pt x="19116" y="1632"/>
                </a:cubicBezTo>
                <a:cubicBezTo>
                  <a:pt x="19972" y="2068"/>
                  <a:pt x="20668" y="2764"/>
                  <a:pt x="21103" y="3620"/>
                </a:cubicBezTo>
                <a:cubicBezTo>
                  <a:pt x="21384" y="4171"/>
                  <a:pt x="21497" y="4759"/>
                  <a:pt x="21549" y="5397"/>
                </a:cubicBezTo>
                <a:cubicBezTo>
                  <a:pt x="21599" y="6012"/>
                  <a:pt x="21599" y="6768"/>
                  <a:pt x="21599" y="7684"/>
                </a:cubicBezTo>
                <a:lnTo>
                  <a:pt x="21599" y="13655"/>
                </a:lnTo>
                <a:cubicBezTo>
                  <a:pt x="21599" y="13694"/>
                  <a:pt x="21599" y="13732"/>
                  <a:pt x="21599" y="13771"/>
                </a:cubicBezTo>
                <a:cubicBezTo>
                  <a:pt x="21599" y="14493"/>
                  <a:pt x="21600" y="15037"/>
                  <a:pt x="21473" y="15564"/>
                </a:cubicBezTo>
                <a:cubicBezTo>
                  <a:pt x="21361" y="16027"/>
                  <a:pt x="21178" y="16471"/>
                  <a:pt x="20929" y="16878"/>
                </a:cubicBezTo>
                <a:cubicBezTo>
                  <a:pt x="20646" y="17339"/>
                  <a:pt x="20261" y="17725"/>
                  <a:pt x="19749" y="18235"/>
                </a:cubicBezTo>
                <a:cubicBezTo>
                  <a:pt x="19723" y="18262"/>
                  <a:pt x="19696" y="18290"/>
                  <a:pt x="19667" y="18317"/>
                </a:cubicBezTo>
                <a:lnTo>
                  <a:pt x="18317" y="19667"/>
                </a:lnTo>
                <a:cubicBezTo>
                  <a:pt x="18290" y="19696"/>
                  <a:pt x="18262" y="19723"/>
                  <a:pt x="18235" y="19749"/>
                </a:cubicBezTo>
                <a:cubicBezTo>
                  <a:pt x="17725" y="20260"/>
                  <a:pt x="17339" y="20646"/>
                  <a:pt x="16878" y="20929"/>
                </a:cubicBezTo>
                <a:cubicBezTo>
                  <a:pt x="16471" y="21178"/>
                  <a:pt x="16027" y="21361"/>
                  <a:pt x="15564" y="21473"/>
                </a:cubicBezTo>
                <a:cubicBezTo>
                  <a:pt x="15037" y="21600"/>
                  <a:pt x="14493" y="21599"/>
                  <a:pt x="13771" y="21599"/>
                </a:cubicBezTo>
                <a:cubicBezTo>
                  <a:pt x="13732" y="21599"/>
                  <a:pt x="13694" y="21599"/>
                  <a:pt x="13655" y="21599"/>
                </a:cubicBezTo>
                <a:lnTo>
                  <a:pt x="6547" y="21599"/>
                </a:lnTo>
                <a:cubicBezTo>
                  <a:pt x="5632" y="21599"/>
                  <a:pt x="4876" y="21599"/>
                  <a:pt x="4261" y="21549"/>
                </a:cubicBezTo>
                <a:cubicBezTo>
                  <a:pt x="3622" y="21497"/>
                  <a:pt x="3034" y="21384"/>
                  <a:pt x="2483" y="21103"/>
                </a:cubicBezTo>
                <a:cubicBezTo>
                  <a:pt x="1627" y="20668"/>
                  <a:pt x="931" y="19972"/>
                  <a:pt x="496" y="19116"/>
                </a:cubicBezTo>
                <a:cubicBezTo>
                  <a:pt x="215" y="18565"/>
                  <a:pt x="102" y="17977"/>
                  <a:pt x="50" y="17338"/>
                </a:cubicBezTo>
                <a:cubicBezTo>
                  <a:pt x="0" y="16723"/>
                  <a:pt x="0" y="15967"/>
                  <a:pt x="0" y="15052"/>
                </a:cubicBezTo>
                <a:lnTo>
                  <a:pt x="0" y="7684"/>
                </a:lnTo>
                <a:cubicBezTo>
                  <a:pt x="0" y="6768"/>
                  <a:pt x="0" y="6012"/>
                  <a:pt x="50" y="5397"/>
                </a:cubicBezTo>
                <a:cubicBezTo>
                  <a:pt x="102" y="4759"/>
                  <a:pt x="215" y="4171"/>
                  <a:pt x="496" y="3620"/>
                </a:cubicBezTo>
                <a:cubicBezTo>
                  <a:pt x="931" y="2764"/>
                  <a:pt x="1627" y="2068"/>
                  <a:pt x="2483" y="1632"/>
                </a:cubicBezTo>
                <a:cubicBezTo>
                  <a:pt x="3001" y="1369"/>
                  <a:pt x="3550" y="1254"/>
                  <a:pt x="4142" y="1197"/>
                </a:cubicBezTo>
                <a:cubicBezTo>
                  <a:pt x="4437" y="1170"/>
                  <a:pt x="4760" y="1155"/>
                  <a:pt x="5116" y="1146"/>
                </a:cubicBezTo>
                <a:lnTo>
                  <a:pt x="5116" y="1137"/>
                </a:lnTo>
                <a:cubicBezTo>
                  <a:pt x="5116" y="509"/>
                  <a:pt x="5625" y="0"/>
                  <a:pt x="6252" y="0"/>
                </a:cubicBezTo>
                <a:close/>
                <a:moveTo>
                  <a:pt x="5116" y="3421"/>
                </a:moveTo>
                <a:cubicBezTo>
                  <a:pt x="4822" y="3427"/>
                  <a:pt x="4576" y="3440"/>
                  <a:pt x="4358" y="3460"/>
                </a:cubicBezTo>
                <a:cubicBezTo>
                  <a:pt x="3916" y="3502"/>
                  <a:pt x="3681" y="3573"/>
                  <a:pt x="3515" y="3658"/>
                </a:cubicBezTo>
                <a:cubicBezTo>
                  <a:pt x="3088" y="3876"/>
                  <a:pt x="2740" y="4224"/>
                  <a:pt x="2521" y="4652"/>
                </a:cubicBezTo>
                <a:cubicBezTo>
                  <a:pt x="2430" y="4829"/>
                  <a:pt x="2357" y="5085"/>
                  <a:pt x="2317" y="5583"/>
                </a:cubicBezTo>
                <a:cubicBezTo>
                  <a:pt x="2275" y="6094"/>
                  <a:pt x="2274" y="6756"/>
                  <a:pt x="2274" y="7730"/>
                </a:cubicBezTo>
                <a:lnTo>
                  <a:pt x="2274" y="15006"/>
                </a:lnTo>
                <a:cubicBezTo>
                  <a:pt x="2274" y="15980"/>
                  <a:pt x="2275" y="16641"/>
                  <a:pt x="2317" y="17153"/>
                </a:cubicBezTo>
                <a:cubicBezTo>
                  <a:pt x="2357" y="17651"/>
                  <a:pt x="2430" y="17907"/>
                  <a:pt x="2521" y="18084"/>
                </a:cubicBezTo>
                <a:cubicBezTo>
                  <a:pt x="2740" y="18511"/>
                  <a:pt x="3088" y="18859"/>
                  <a:pt x="3515" y="19077"/>
                </a:cubicBezTo>
                <a:cubicBezTo>
                  <a:pt x="3692" y="19168"/>
                  <a:pt x="3948" y="19242"/>
                  <a:pt x="4446" y="19282"/>
                </a:cubicBezTo>
                <a:cubicBezTo>
                  <a:pt x="4958" y="19324"/>
                  <a:pt x="5619" y="19325"/>
                  <a:pt x="6593" y="19325"/>
                </a:cubicBezTo>
                <a:lnTo>
                  <a:pt x="13073" y="19325"/>
                </a:lnTo>
                <a:lnTo>
                  <a:pt x="13073" y="18189"/>
                </a:lnTo>
                <a:cubicBezTo>
                  <a:pt x="13073" y="15677"/>
                  <a:pt x="15109" y="13641"/>
                  <a:pt x="17620" y="13641"/>
                </a:cubicBezTo>
                <a:lnTo>
                  <a:pt x="18757" y="13641"/>
                </a:lnTo>
                <a:cubicBezTo>
                  <a:pt x="18964" y="13641"/>
                  <a:pt x="19158" y="13697"/>
                  <a:pt x="19325" y="13794"/>
                </a:cubicBezTo>
                <a:cubicBezTo>
                  <a:pt x="19325" y="13749"/>
                  <a:pt x="19325" y="13703"/>
                  <a:pt x="19325" y="13655"/>
                </a:cubicBezTo>
                <a:lnTo>
                  <a:pt x="19325" y="7730"/>
                </a:lnTo>
                <a:cubicBezTo>
                  <a:pt x="19325" y="6756"/>
                  <a:pt x="19324" y="6094"/>
                  <a:pt x="19282" y="5583"/>
                </a:cubicBezTo>
                <a:cubicBezTo>
                  <a:pt x="19242" y="5085"/>
                  <a:pt x="19168" y="4829"/>
                  <a:pt x="19077" y="4652"/>
                </a:cubicBezTo>
                <a:cubicBezTo>
                  <a:pt x="18859" y="4224"/>
                  <a:pt x="18511" y="3876"/>
                  <a:pt x="18084" y="3658"/>
                </a:cubicBezTo>
                <a:cubicBezTo>
                  <a:pt x="17918" y="3573"/>
                  <a:pt x="17683" y="3502"/>
                  <a:pt x="17240" y="3460"/>
                </a:cubicBezTo>
                <a:cubicBezTo>
                  <a:pt x="17023" y="3440"/>
                  <a:pt x="16777" y="3427"/>
                  <a:pt x="16483" y="3421"/>
                </a:cubicBezTo>
                <a:lnTo>
                  <a:pt x="16483" y="4547"/>
                </a:lnTo>
                <a:cubicBezTo>
                  <a:pt x="16483" y="5175"/>
                  <a:pt x="15974" y="5684"/>
                  <a:pt x="15347" y="5684"/>
                </a:cubicBezTo>
                <a:cubicBezTo>
                  <a:pt x="14719" y="5684"/>
                  <a:pt x="14210" y="5175"/>
                  <a:pt x="14210" y="4547"/>
                </a:cubicBezTo>
                <a:lnTo>
                  <a:pt x="14210" y="3410"/>
                </a:lnTo>
                <a:lnTo>
                  <a:pt x="7389" y="3410"/>
                </a:lnTo>
                <a:lnTo>
                  <a:pt x="7389" y="4547"/>
                </a:lnTo>
                <a:cubicBezTo>
                  <a:pt x="7389" y="5175"/>
                  <a:pt x="6880" y="5684"/>
                  <a:pt x="6252" y="5684"/>
                </a:cubicBezTo>
                <a:cubicBezTo>
                  <a:pt x="5625" y="5684"/>
                  <a:pt x="5116" y="5175"/>
                  <a:pt x="5116" y="4547"/>
                </a:cubicBezTo>
                <a:lnTo>
                  <a:pt x="5116" y="3421"/>
                </a:lnTo>
                <a:close/>
                <a:moveTo>
                  <a:pt x="18827" y="15913"/>
                </a:moveTo>
                <a:cubicBezTo>
                  <a:pt x="18804" y="15914"/>
                  <a:pt x="18781" y="15915"/>
                  <a:pt x="18757" y="15915"/>
                </a:cubicBezTo>
                <a:lnTo>
                  <a:pt x="17620" y="15915"/>
                </a:lnTo>
                <a:cubicBezTo>
                  <a:pt x="16364" y="15915"/>
                  <a:pt x="15347" y="16932"/>
                  <a:pt x="15347" y="18189"/>
                </a:cubicBezTo>
                <a:lnTo>
                  <a:pt x="15347" y="19163"/>
                </a:lnTo>
                <a:cubicBezTo>
                  <a:pt x="15466" y="19115"/>
                  <a:pt x="15581" y="19057"/>
                  <a:pt x="15690" y="18990"/>
                </a:cubicBezTo>
                <a:cubicBezTo>
                  <a:pt x="15893" y="18866"/>
                  <a:pt x="16081" y="18689"/>
                  <a:pt x="16710" y="18060"/>
                </a:cubicBezTo>
                <a:lnTo>
                  <a:pt x="18060" y="16710"/>
                </a:lnTo>
                <a:cubicBezTo>
                  <a:pt x="18472" y="16297"/>
                  <a:pt x="18690" y="16074"/>
                  <a:pt x="18827" y="15913"/>
                </a:cubicBezTo>
                <a:close/>
              </a:path>
            </a:pathLst>
          </a:custGeom>
          <a:solidFill xmlns:a="http://schemas.openxmlformats.org/drawingml/2006/main">
            <a:schemeClr val="dk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67725" tIns="67725" rIns="67725" bIns="6772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892F439-FAFA-E9E4-AA65-F7A04500A779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FD6AB9A-5F9E-5F59-51AB-3C8734130965}" type="slidenum">
              <a:t>4</a:t>
            </a:fld>
            <a:endParaRPr sz="1100"/>
          </a:p>
        </p:txBody>
      </p:sp>
      <p:pic>
        <p:nvPicPr>
          <p:cNvPr id="5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0608e310774afc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0516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Indicadores de clientes, processos, documentos e tarefas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Pressão de prazos e audiências agendadas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Acesso direto a novos cadastros e casos recentes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Atalhos de IA para resumo, parecer e providência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Dashboard: prioridade operacional em uma única leitura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EE5B3003-2C54-13C6-9832-7637201064DE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5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DECISÃO DIÁRIA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89113c786c4ebe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8867b3ea5440d2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Busca por número, título, cliente ou vara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Filtros por status e visão tabular dos casos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Edição e exclusão controladas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Ações contextuais: resumo, checklist, providência, parecer, peça e jurisprudência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Processos: contexto completo e ações inteligentes no ponto de uso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8C630A04-5A25-9E0C-9436-126091DB86B3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6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GESTÃO DO CASO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 — DADOS ENQUADRADOS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6ca539d6d14e90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a875a163384008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Busca por título, descrição, vencimento, status ou processo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Filtros combinados de status e processo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Detalhamento do prazo e edição rápida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Providência e parecer assistidos pela IA no contexto do caso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Prazos: pesquisa, prioridade e providência associadas ao processo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D3D7D1C8-AE23-AA48-DF65-C742588DBE47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7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CONTROLE DE RISCO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9c716be5c4629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3ee8f3e44443b2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Registro de documentos com vínculo ao processo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Resumo do acervo e dos resultados filtrados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Classificação de anexos por formato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Arquivamento local de anexos e recuperação controlada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Documentos: acervo organizado, vinculado e pronto para uso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A58DA2A-B818-18A9-29C1-B697728D5BCE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8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GOVERNANÇA DOCUMENTAL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91e330669e4fb3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5aa1460807400b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4" name="Google Shape;534;p58">
            <a:extLst xmlns:a="http://schemas.openxmlformats.org/drawingml/2006/main">
              <a:ext uri="{FF2B5EF4-FFF2-40B4-BE49-F238E27FC236}">
                <a16:creationId xmlns:a16="http://schemas.microsoft.com/office/drawing/2014/main" id="{FFDA44ED-2B2F-C105-7D7D-E4658177E04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93700" y="2374900"/>
            <a:ext cx="5537200" cy="3619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Provedores configuráveis e histórico de análises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Resumos, checklists, próximos passos e pareceres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Apoio à redação de peças e pesquisa jurisprudencial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Ingestão de documentos e transcrição, conforme configuração</a:t>
            </a:r>
          </a:p>
          <a:p xmlns:a="http://schemas.openxmlformats.org/drawingml/2006/main">
            <a:pPr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sz="1400">
                <a:latin typeface="Helvetica Neue"/>
                <a:ea typeface="Helvetica Neue"/>
                <a:cs typeface="Helvetica Neue"/>
              </a:rPr>
              <a:t>• Resultado tratado como apoio — a validação final permanece humana</a:t>
            </a:r>
          </a:p>
        </p:txBody>
      </p:sp>
      <p:sp>
        <p:nvSpPr>
          <p:cNvPr id="533" name="Google Shape;533;p58">
            <a:extLst xmlns:a="http://schemas.openxmlformats.org/drawingml/2006/main">
              <a:ext uri="{FF2B5EF4-FFF2-40B4-BE49-F238E27FC236}">
                <a16:creationId xmlns:a16="http://schemas.microsoft.com/office/drawing/2014/main" id="{ABCF34BB-5640-4672-FD7F-6F84F74645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93700" y="344008"/>
            <a:ext cx="11404600" cy="104029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vert="horz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r>
              <a:t>IA jurídica: assistência integrada, com configuração e revisão humana</a:t>
            </a:r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178194EC-C78C-2EFE-6956-F359C5D3CE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388657AE-30A1-5A7A-6A7F-315D84436430}" type="slidenum">
              <a:rPr sz="1100" b="0" i="0" u="non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9</a:t>
            </a:fld>
            <a:endParaRPr sz="1100" b="0" i="0" u="none" kern="1200" cap="none" spc="0" baseline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9FBD9FB5-CEB1-DE74-508A-B8814A2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3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TRABALHO ASSISTIDO</a:t>
            </a:r>
          </a:p>
        </p:txBody>
      </p:sp>
      <p:sp>
        <p:nvSpPr>
          <p:cNvPr id="10" name="Content Placeholder 15">
            <a:extLst xmlns:a="http://schemas.openxmlformats.org/drawingml/2006/main">
              <a:ext uri="{FF2B5EF4-FFF2-40B4-BE49-F238E27FC236}">
                <a16:creationId xmlns:a16="http://schemas.microsoft.com/office/drawing/2014/main" id="{74A8EF0B-1ADC-C26F-1C3D-74146720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529" y="1810684"/>
            <a:ext cx="5529961" cy="221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0" tIns="0" rIns="0" bIns="0">
            <a:noAutofit/>
          </a:bodyPr>
          <a:lstStyle xmlns:a="http://schemas.openxmlformats.org/drawingml/2006/main">
            <a:lvl1pPr mar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l" defTabSz="9144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</a:pPr>
            <a:r>
              <a:rPr sz="1200" b="1" i="0" u="none" cap="none" spc="100">
                <a:ln>
                  <a:noFill/>
                </a:ln>
                <a:solidFill>
                  <a:srgbClr val="175CD4"/>
                </a:solidFill>
                <a:latin typeface="Helvetica Neue"/>
                <a:ea typeface="Helvetica Neue"/>
                <a:cs typeface="Helvetica Neue"/>
              </a:rPr>
              <a:t>TELA REAL</a:t>
            </a:r>
          </a:p>
        </p:txBody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02a98f18af4516"/>
          <a:stretch xmlns:a="http://schemas.openxmlformats.org/drawingml/2006/main"/>
        </p:blipFill>
        <p:spPr>
          <a:xfrm xmlns:a="http://schemas.openxmlformats.org/drawingml/2006/main">
            <a:off x="6257925" y="2370677"/>
            <a:ext cx="5534025" cy="3431096"/>
          </a:xfrm>
          <a:prstGeom xmlns:a="http://schemas.openxmlformats.org/drawingml/2006/main" prst="roundRect">
            <a:avLst>
              <a:gd name="adj" fmla="val 3500"/>
            </a:avLst>
          </a:prstGeom>
        </p:spPr>
      </p:pic>
      <p:pic>
        <p:nvPicPr>
          <p:cNvPr id="5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499ef0c970499f"/>
          <a:stretch xmlns:a="http://schemas.openxmlformats.org/drawingml/2006/main"/>
        </p:blipFill>
        <p:spPr>
          <a:xfrm xmlns:a="http://schemas.openxmlformats.org/drawingml/2006/main">
            <a:off x="390525" y="6512560"/>
            <a:ext cx="1000125" cy="1289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710"/>
      </p:ext>
    </p:extLst>
  </p:cSld>
</p:sld>
</file>

<file path=ppt/theme/theme1.xml><?xml version="1.0" encoding="utf-8"?>
<a:theme xmlns:a="http://schemas.openxmlformats.org/drawingml/2006/main" name="Default Codex Theme">
  <a:themeElements>
    <a:clrScheme name="BOT Color Palette 2026">
      <a:dk1>
        <a:srgbClr val="000000"/>
      </a:dk1>
      <a:lt1>
        <a:srgbClr val="FFFFFF"/>
      </a:lt1>
      <a:dk2>
        <a:srgbClr val="08284F"/>
      </a:dk2>
      <a:lt2>
        <a:srgbClr val="F9FCFF"/>
      </a:lt2>
      <a:accent1>
        <a:srgbClr val="175CD4"/>
      </a:accent1>
      <a:accent2>
        <a:srgbClr val="0B3668"/>
      </a:accent2>
      <a:accent3>
        <a:srgbClr val="EDF5FE"/>
      </a:accent3>
      <a:accent4>
        <a:srgbClr val="7E91A8"/>
      </a:accent4>
      <a:accent5>
        <a:srgbClr val="004142"/>
      </a:accent5>
      <a:accent6>
        <a:srgbClr val="407879"/>
      </a:accent6>
      <a:hlink>
        <a:srgbClr val="00ABFF"/>
      </a:hlink>
      <a:folHlink>
        <a:srgbClr val="430942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BOT Color Palette 2026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2026-08-13T20:00:48.1690000Z</dcterms:created>
  <dcterms:modified xsi:type="dcterms:W3CDTF">2026-08-13T20:00:48.1690000Z</dcterms:modified>
</coreProperties>
</file>